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30"/>
  </p:notesMasterIdLst>
  <p:sldIdLst>
    <p:sldId id="269" r:id="rId2"/>
    <p:sldId id="276" r:id="rId3"/>
    <p:sldId id="278" r:id="rId4"/>
    <p:sldId id="279" r:id="rId5"/>
    <p:sldId id="267" r:id="rId6"/>
    <p:sldId id="280" r:id="rId7"/>
    <p:sldId id="256" r:id="rId8"/>
    <p:sldId id="295" r:id="rId9"/>
    <p:sldId id="283" r:id="rId10"/>
    <p:sldId id="290" r:id="rId11"/>
    <p:sldId id="268" r:id="rId12"/>
    <p:sldId id="270" r:id="rId13"/>
    <p:sldId id="294" r:id="rId14"/>
    <p:sldId id="271" r:id="rId15"/>
    <p:sldId id="300" r:id="rId16"/>
    <p:sldId id="293" r:id="rId17"/>
    <p:sldId id="292" r:id="rId18"/>
    <p:sldId id="297" r:id="rId19"/>
    <p:sldId id="296" r:id="rId20"/>
    <p:sldId id="298" r:id="rId21"/>
    <p:sldId id="301" r:id="rId22"/>
    <p:sldId id="273" r:id="rId23"/>
    <p:sldId id="274" r:id="rId24"/>
    <p:sldId id="285" r:id="rId25"/>
    <p:sldId id="286" r:id="rId26"/>
    <p:sldId id="287" r:id="rId27"/>
    <p:sldId id="288" r:id="rId28"/>
    <p:sldId id="289" r:id="rId29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" initials="D" lastIdx="4" clrIdx="0">
    <p:extLst>
      <p:ext uri="{19B8F6BF-5375-455C-9EA6-DF929625EA0E}">
        <p15:presenceInfo xmlns:p15="http://schemas.microsoft.com/office/powerpoint/2012/main" userId="72e96963bde9e71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FF"/>
    <a:srgbClr val="66FFFF"/>
    <a:srgbClr val="008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41" autoAdjust="0"/>
  </p:normalViewPr>
  <p:slideViewPr>
    <p:cSldViewPr snapToGrid="0">
      <p:cViewPr varScale="1">
        <p:scale>
          <a:sx n="91" d="100"/>
          <a:sy n="91" d="100"/>
        </p:scale>
        <p:origin x="72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-4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23T22:07:29.965" idx="4">
    <p:pos x="10" y="10"/>
    <p:text>ảnh thời tiết bị nhòe hơi khó nhìn ạ</p:text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23T22:06:39.492" idx="3">
    <p:pos x="10" y="10"/>
    <p:text>màu chưa làm nổi bật chữ. HS sẽ khó nhìn</p:text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6EC935-F22E-4489-84B0-A85BE1AA1DA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05EB7-9F4B-4EC8-A514-8CDCFA9058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47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ƯƠM MẦM TRI THỨC – UOMMAM.VN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05EB7-9F4B-4EC8-A514-8CDCFA9058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567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0413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ƯƠM MẦM TRI THỨC – UOMMAM.VN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05EB7-9F4B-4EC8-A514-8CDCFA9058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40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960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82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219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"/>
          <p:cNvSpPr txBox="1">
            <a:spLocks noGrp="1"/>
          </p:cNvSpPr>
          <p:nvPr>
            <p:ph type="title"/>
          </p:nvPr>
        </p:nvSpPr>
        <p:spPr>
          <a:xfrm>
            <a:off x="1375233" y="1532967"/>
            <a:ext cx="7680400" cy="907600"/>
          </a:xfrm>
          <a:prstGeom prst="rect">
            <a:avLst/>
          </a:prstGeom>
        </p:spPr>
        <p:txBody>
          <a:bodyPr spcFirstLastPara="1" wrap="square" lIns="121884" tIns="121884" rIns="121884" bIns="121884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6"/>
          <p:cNvSpPr txBox="1">
            <a:spLocks noGrp="1"/>
          </p:cNvSpPr>
          <p:nvPr>
            <p:ph type="body" idx="1"/>
          </p:nvPr>
        </p:nvSpPr>
        <p:spPr>
          <a:xfrm>
            <a:off x="1375233" y="2481167"/>
            <a:ext cx="3728000" cy="4086400"/>
          </a:xfrm>
          <a:prstGeom prst="rect">
            <a:avLst/>
          </a:prstGeom>
        </p:spPr>
        <p:txBody>
          <a:bodyPr spcFirstLastPara="1" wrap="square" lIns="121884" tIns="121884" rIns="121884" bIns="121884" anchor="t" anchorCtr="0">
            <a:noAutofit/>
          </a:bodyPr>
          <a:lstStyle>
            <a:lvl1pPr marL="609507" lvl="0" indent="-457131">
              <a:spcBef>
                <a:spcPts val="800"/>
              </a:spcBef>
              <a:spcAft>
                <a:spcPts val="0"/>
              </a:spcAft>
              <a:buSzPts val="1800"/>
              <a:buChar char="»"/>
              <a:defRPr sz="2400"/>
            </a:lvl1pPr>
            <a:lvl2pPr marL="1219020" lvl="1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2pPr>
            <a:lvl3pPr marL="1828528" lvl="2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3pPr>
            <a:lvl4pPr marL="2438038" lvl="3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4pPr>
            <a:lvl5pPr marL="3047544" lvl="4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5pPr>
            <a:lvl6pPr marL="3657051" lvl="5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6pPr>
            <a:lvl7pPr marL="4266560" lvl="6" indent="-457131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069" lvl="7" indent="-457131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5582" lvl="8" indent="-457131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9pPr>
          </a:lstStyle>
          <a:p>
            <a:endParaRPr/>
          </a:p>
        </p:txBody>
      </p:sp>
      <p:sp>
        <p:nvSpPr>
          <p:cNvPr id="73" name="Google Shape;73;p6"/>
          <p:cNvSpPr txBox="1">
            <a:spLocks noGrp="1"/>
          </p:cNvSpPr>
          <p:nvPr>
            <p:ph type="body" idx="2"/>
          </p:nvPr>
        </p:nvSpPr>
        <p:spPr>
          <a:xfrm>
            <a:off x="5327696" y="2481167"/>
            <a:ext cx="3728000" cy="4086400"/>
          </a:xfrm>
          <a:prstGeom prst="rect">
            <a:avLst/>
          </a:prstGeom>
        </p:spPr>
        <p:txBody>
          <a:bodyPr spcFirstLastPara="1" wrap="square" lIns="121884" tIns="121884" rIns="121884" bIns="121884" anchor="t" anchorCtr="0">
            <a:noAutofit/>
          </a:bodyPr>
          <a:lstStyle>
            <a:lvl1pPr marL="609507" lvl="0" indent="-457131">
              <a:spcBef>
                <a:spcPts val="800"/>
              </a:spcBef>
              <a:spcAft>
                <a:spcPts val="0"/>
              </a:spcAft>
              <a:buSzPts val="1800"/>
              <a:buChar char="»"/>
              <a:defRPr sz="2400"/>
            </a:lvl1pPr>
            <a:lvl2pPr marL="1219020" lvl="1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2pPr>
            <a:lvl3pPr marL="1828528" lvl="2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3pPr>
            <a:lvl4pPr marL="2438038" lvl="3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4pPr>
            <a:lvl5pPr marL="3047544" lvl="4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5pPr>
            <a:lvl6pPr marL="3657051" lvl="5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6pPr>
            <a:lvl7pPr marL="4266560" lvl="6" indent="-457131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069" lvl="7" indent="-457131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5582" lvl="8" indent="-457131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9pPr>
          </a:lstStyle>
          <a:p>
            <a:endParaRPr/>
          </a:p>
        </p:txBody>
      </p:sp>
      <p:sp>
        <p:nvSpPr>
          <p:cNvPr id="74" name="Google Shape;74;p6"/>
          <p:cNvSpPr txBox="1">
            <a:spLocks noGrp="1"/>
          </p:cNvSpPr>
          <p:nvPr>
            <p:ph type="sldNum" idx="12"/>
          </p:nvPr>
        </p:nvSpPr>
        <p:spPr>
          <a:xfrm>
            <a:off x="11409045" y="1"/>
            <a:ext cx="731600" cy="524800"/>
          </a:xfrm>
          <a:prstGeom prst="rect">
            <a:avLst/>
          </a:prstGeom>
        </p:spPr>
        <p:txBody>
          <a:bodyPr spcFirstLastPara="1" wrap="square" lIns="121884" tIns="121884" rIns="121884" bIns="121884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>
                <a:solidFill>
                  <a:srgbClr val="4BB5D9"/>
                </a:solidFill>
              </a:rPr>
              <a:pPr/>
              <a:t>‹#›</a:t>
            </a:fld>
            <a:endParaRPr lang="en">
              <a:solidFill>
                <a:srgbClr val="4BB5D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106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411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813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410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124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042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863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717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25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57B78-494D-42B9-9EAD-6E21D11C46B0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68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.bin"/><Relationship Id="rId18" Type="http://schemas.openxmlformats.org/officeDocument/2006/relationships/image" Target="../media/image35.wmf"/><Relationship Id="rId26" Type="http://schemas.openxmlformats.org/officeDocument/2006/relationships/image" Target="../media/image39.wmf"/><Relationship Id="rId39" Type="http://schemas.openxmlformats.org/officeDocument/2006/relationships/oleObject" Target="../embeddings/oleObject19.bin"/><Relationship Id="rId21" Type="http://schemas.openxmlformats.org/officeDocument/2006/relationships/oleObject" Target="../embeddings/oleObject9.bin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1.bin"/><Relationship Id="rId47" Type="http://schemas.openxmlformats.org/officeDocument/2006/relationships/image" Target="../media/image48.wmf"/><Relationship Id="rId50" Type="http://schemas.openxmlformats.org/officeDocument/2006/relationships/oleObject" Target="../embeddings/oleObject25.bin"/><Relationship Id="rId55" Type="http://schemas.openxmlformats.org/officeDocument/2006/relationships/oleObject" Target="../embeddings/oleObject27.bin"/><Relationship Id="rId7" Type="http://schemas.openxmlformats.org/officeDocument/2006/relationships/oleObject" Target="../embeddings/oleObject2.bin"/><Relationship Id="rId2" Type="http://schemas.openxmlformats.org/officeDocument/2006/relationships/image" Target="../media/image28.jpg"/><Relationship Id="rId16" Type="http://schemas.openxmlformats.org/officeDocument/2006/relationships/image" Target="../media/image34.wmf"/><Relationship Id="rId29" Type="http://schemas.openxmlformats.org/officeDocument/2006/relationships/oleObject" Target="../embeddings/oleObject13.bin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38.wmf"/><Relationship Id="rId32" Type="http://schemas.openxmlformats.org/officeDocument/2006/relationships/image" Target="../media/image42.wmf"/><Relationship Id="rId37" Type="http://schemas.openxmlformats.org/officeDocument/2006/relationships/oleObject" Target="../embeddings/oleObject18.bin"/><Relationship Id="rId40" Type="http://schemas.openxmlformats.org/officeDocument/2006/relationships/oleObject" Target="../embeddings/oleObject20.bin"/><Relationship Id="rId45" Type="http://schemas.openxmlformats.org/officeDocument/2006/relationships/image" Target="../media/image47.wmf"/><Relationship Id="rId53" Type="http://schemas.openxmlformats.org/officeDocument/2006/relationships/image" Target="../media/image51.wmf"/><Relationship Id="rId5" Type="http://schemas.openxmlformats.org/officeDocument/2006/relationships/oleObject" Target="../embeddings/oleObject1.bin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0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33.wmf"/><Relationship Id="rId22" Type="http://schemas.openxmlformats.org/officeDocument/2006/relationships/image" Target="../media/image37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41.wmf"/><Relationship Id="rId35" Type="http://schemas.openxmlformats.org/officeDocument/2006/relationships/oleObject" Target="../embeddings/oleObject17.bin"/><Relationship Id="rId43" Type="http://schemas.openxmlformats.org/officeDocument/2006/relationships/image" Target="../media/image46.wmf"/><Relationship Id="rId48" Type="http://schemas.openxmlformats.org/officeDocument/2006/relationships/oleObject" Target="../embeddings/oleObject24.bin"/><Relationship Id="rId56" Type="http://schemas.openxmlformats.org/officeDocument/2006/relationships/image" Target="../media/image53.wmf"/><Relationship Id="rId8" Type="http://schemas.openxmlformats.org/officeDocument/2006/relationships/image" Target="../media/image30.wmf"/><Relationship Id="rId51" Type="http://schemas.openxmlformats.org/officeDocument/2006/relationships/image" Target="../media/image50.wmf"/><Relationship Id="rId3" Type="http://schemas.openxmlformats.org/officeDocument/2006/relationships/image" Target="../media/image11.png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38" Type="http://schemas.openxmlformats.org/officeDocument/2006/relationships/image" Target="../media/image44.wmf"/><Relationship Id="rId46" Type="http://schemas.openxmlformats.org/officeDocument/2006/relationships/oleObject" Target="../embeddings/oleObject23.bin"/><Relationship Id="rId20" Type="http://schemas.openxmlformats.org/officeDocument/2006/relationships/image" Target="../media/image36.wmf"/><Relationship Id="rId41" Type="http://schemas.openxmlformats.org/officeDocument/2006/relationships/image" Target="../media/image45.wmf"/><Relationship Id="rId54" Type="http://schemas.openxmlformats.org/officeDocument/2006/relationships/image" Target="../media/image5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wmf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40.wmf"/><Relationship Id="rId36" Type="http://schemas.openxmlformats.org/officeDocument/2006/relationships/image" Target="../media/image43.wmf"/><Relationship Id="rId49" Type="http://schemas.openxmlformats.org/officeDocument/2006/relationships/image" Target="../media/image49.wmf"/><Relationship Id="rId57" Type="http://schemas.openxmlformats.org/officeDocument/2006/relationships/oleObject" Target="../embeddings/oleObject28.bin"/><Relationship Id="rId10" Type="http://schemas.openxmlformats.org/officeDocument/2006/relationships/image" Target="../media/image31.wmf"/><Relationship Id="rId31" Type="http://schemas.openxmlformats.org/officeDocument/2006/relationships/oleObject" Target="../embeddings/oleObject14.bin"/><Relationship Id="rId44" Type="http://schemas.openxmlformats.org/officeDocument/2006/relationships/oleObject" Target="../embeddings/oleObject22.bin"/><Relationship Id="rId52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59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10.png"/><Relationship Id="rId21" Type="http://schemas.openxmlformats.org/officeDocument/2006/relationships/image" Target="../media/image63.wmf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61.wmf"/><Relationship Id="rId2" Type="http://schemas.openxmlformats.org/officeDocument/2006/relationships/image" Target="../media/image28.jpg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58.wmf"/><Relationship Id="rId5" Type="http://schemas.openxmlformats.org/officeDocument/2006/relationships/image" Target="../media/image55.wmf"/><Relationship Id="rId15" Type="http://schemas.openxmlformats.org/officeDocument/2006/relationships/image" Target="../media/image60.wmf"/><Relationship Id="rId23" Type="http://schemas.openxmlformats.org/officeDocument/2006/relationships/image" Target="../media/image64.wmf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62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57.wmf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72.wmf"/><Relationship Id="rId3" Type="http://schemas.openxmlformats.org/officeDocument/2006/relationships/oleObject" Target="../embeddings/oleObject39.bin"/><Relationship Id="rId21" Type="http://schemas.openxmlformats.org/officeDocument/2006/relationships/oleObject" Target="../embeddings/oleObject48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69.wmf"/><Relationship Id="rId17" Type="http://schemas.openxmlformats.org/officeDocument/2006/relationships/oleObject" Target="../embeddings/oleObject46.bin"/><Relationship Id="rId2" Type="http://schemas.openxmlformats.org/officeDocument/2006/relationships/image" Target="../media/image11.png"/><Relationship Id="rId16" Type="http://schemas.openxmlformats.org/officeDocument/2006/relationships/image" Target="../media/image71.wmf"/><Relationship Id="rId20" Type="http://schemas.openxmlformats.org/officeDocument/2006/relationships/image" Target="../media/image7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10" Type="http://schemas.openxmlformats.org/officeDocument/2006/relationships/image" Target="../media/image68.wmf"/><Relationship Id="rId19" Type="http://schemas.openxmlformats.org/officeDocument/2006/relationships/oleObject" Target="../embeddings/oleObject47.bin"/><Relationship Id="rId4" Type="http://schemas.openxmlformats.org/officeDocument/2006/relationships/image" Target="../media/image65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70.wmf"/><Relationship Id="rId22" Type="http://schemas.openxmlformats.org/officeDocument/2006/relationships/image" Target="../media/image7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hyperlink" Target="https://pixabay.com/ko/%ED%8F%B4%EB%9D%BC%EB%A1%9C%EC%9D%B4%EB%93%9C-%EC%82%AC%EC%A7%84-%ED%94%84%EB%A0%88%EC%9E%84-2989416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0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comments" Target="../comments/comment2.xml"/><Relationship Id="rId4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gif"/><Relationship Id="rId5" Type="http://schemas.microsoft.com/office/2007/relationships/hdphoto" Target="../media/hdphoto6.wdp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gif"/><Relationship Id="rId5" Type="http://schemas.microsoft.com/office/2007/relationships/hdphoto" Target="../media/hdphoto10.wdp"/><Relationship Id="rId4" Type="http://schemas.openxmlformats.org/officeDocument/2006/relationships/image" Target="../media/image8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gif"/><Relationship Id="rId5" Type="http://schemas.microsoft.com/office/2007/relationships/hdphoto" Target="../media/hdphoto5.wdp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gif"/><Relationship Id="rId3" Type="http://schemas.openxmlformats.org/officeDocument/2006/relationships/image" Target="../media/image20.png"/><Relationship Id="rId7" Type="http://schemas.microsoft.com/office/2007/relationships/hdphoto" Target="../media/hdphoto1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slide" Target="slide7.xml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gif"/><Relationship Id="rId3" Type="http://schemas.openxmlformats.org/officeDocument/2006/relationships/slide" Target="slide7.xml"/><Relationship Id="rId7" Type="http://schemas.microsoft.com/office/2007/relationships/hdphoto" Target="../media/hdphoto7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microsoft.com/office/2007/relationships/hdphoto" Target="../media/hdphoto4.wdp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.xml"/><Relationship Id="rId7" Type="http://schemas.openxmlformats.org/officeDocument/2006/relationships/slide" Target="slide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4.jp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slide" Target="slide28.xml"/><Relationship Id="rId18" Type="http://schemas.microsoft.com/office/2007/relationships/hdphoto" Target="../media/hdphoto2.wdp"/><Relationship Id="rId3" Type="http://schemas.openxmlformats.org/officeDocument/2006/relationships/image" Target="../media/image20.png"/><Relationship Id="rId21" Type="http://schemas.microsoft.com/office/2007/relationships/hdphoto" Target="../media/hdphoto8.wdp"/><Relationship Id="rId7" Type="http://schemas.openxmlformats.org/officeDocument/2006/relationships/slide" Target="slide26.xml"/><Relationship Id="rId12" Type="http://schemas.microsoft.com/office/2007/relationships/hdphoto" Target="../media/hdphoto6.wdp"/><Relationship Id="rId17" Type="http://schemas.openxmlformats.org/officeDocument/2006/relationships/image" Target="../media/image15.png"/><Relationship Id="rId2" Type="http://schemas.openxmlformats.org/officeDocument/2006/relationships/image" Target="../media/image19.jpg"/><Relationship Id="rId16" Type="http://schemas.openxmlformats.org/officeDocument/2006/relationships/slide" Target="slide27.xm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23.png"/><Relationship Id="rId5" Type="http://schemas.openxmlformats.org/officeDocument/2006/relationships/image" Target="../media/image21.png"/><Relationship Id="rId15" Type="http://schemas.microsoft.com/office/2007/relationships/hdphoto" Target="../media/hdphoto7.wdp"/><Relationship Id="rId10" Type="http://schemas.openxmlformats.org/officeDocument/2006/relationships/slide" Target="slide24.xml"/><Relationship Id="rId19" Type="http://schemas.openxmlformats.org/officeDocument/2006/relationships/slide" Target="slide25.xml"/><Relationship Id="rId4" Type="http://schemas.microsoft.com/office/2007/relationships/hdphoto" Target="../media/hdphoto3.wdp"/><Relationship Id="rId9" Type="http://schemas.microsoft.com/office/2007/relationships/hdphoto" Target="../media/hdphoto5.wdp"/><Relationship Id="rId1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D43180-254A-40B0-B5BC-FB5FC5D10BBF}"/>
              </a:ext>
            </a:extLst>
          </p:cNvPr>
          <p:cNvSpPr/>
          <p:nvPr/>
        </p:nvSpPr>
        <p:spPr>
          <a:xfrm>
            <a:off x="0" y="2650131"/>
            <a:ext cx="12192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endParaRPr lang="en-US" sz="28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98636" y="3296586"/>
            <a:ext cx="21258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2898636" y="3924615"/>
            <a:ext cx="2124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6" name="Rectangle 5"/>
          <p:cNvSpPr/>
          <p:nvPr/>
        </p:nvSpPr>
        <p:spPr>
          <a:xfrm>
            <a:off x="2898635" y="5106473"/>
            <a:ext cx="16123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" name="Rectangle 6"/>
          <p:cNvSpPr/>
          <p:nvPr/>
        </p:nvSpPr>
        <p:spPr>
          <a:xfrm>
            <a:off x="2898636" y="4571069"/>
            <a:ext cx="3435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7746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75232" y="4034903"/>
            <a:ext cx="10082200" cy="947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tắc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bất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kì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dương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75232" y="3530854"/>
            <a:ext cx="5370381" cy="5040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5232" y="1532967"/>
            <a:ext cx="10237647" cy="625017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29: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vi-VN" sz="28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(Tiết 3)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49008" y="2173113"/>
            <a:ext cx="36374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75232" y="5048337"/>
            <a:ext cx="4703532" cy="5040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tắc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04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2" grpId="0"/>
      <p:bldP spid="9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t="-4000" r="-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5A5F80-1FA0-4799-9FC4-AD215D25465F}"/>
              </a:ext>
            </a:extLst>
          </p:cNvPr>
          <p:cNvSpPr txBox="1"/>
          <p:nvPr/>
        </p:nvSpPr>
        <p:spPr>
          <a:xfrm>
            <a:off x="73152" y="142438"/>
            <a:ext cx="12192000" cy="572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29: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vi-V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3)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3C78DE-C156-408F-9DF4-9BE11564BB41}"/>
              </a:ext>
            </a:extLst>
          </p:cNvPr>
          <p:cNvSpPr txBox="1"/>
          <p:nvPr/>
        </p:nvSpPr>
        <p:spPr>
          <a:xfrm>
            <a:off x="342900" y="773432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 Phép chia số thập phân 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AD9C6F-ED9F-4B7E-9A4A-8732E7242CFE}"/>
              </a:ext>
            </a:extLst>
          </p:cNvPr>
          <p:cNvSpPr txBox="1"/>
          <p:nvPr/>
        </p:nvSpPr>
        <p:spPr>
          <a:xfrm>
            <a:off x="342900" y="1229223"/>
            <a:ext cx="4294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HĐ 5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Đặt tính rồi tính: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C37FA8-1C38-4D7D-8021-D8E237EB9371}"/>
              </a:ext>
            </a:extLst>
          </p:cNvPr>
          <p:cNvSpPr txBox="1"/>
          <p:nvPr/>
        </p:nvSpPr>
        <p:spPr>
          <a:xfrm>
            <a:off x="51630" y="1879452"/>
            <a:ext cx="1179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249276" y="2418574"/>
            <a:ext cx="470263" cy="1802674"/>
            <a:chOff x="2490107" y="3095791"/>
            <a:chExt cx="470263" cy="1802674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82C1FCD-D852-4585-A702-2C1E150F811E}"/>
                </a:ext>
              </a:extLst>
            </p:cNvPr>
            <p:cNvCxnSpPr/>
            <p:nvPr/>
          </p:nvCxnSpPr>
          <p:spPr>
            <a:xfrm>
              <a:off x="2500448" y="3095791"/>
              <a:ext cx="0" cy="180267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D3792A4-C106-4E65-B559-5557E13F466C}"/>
                </a:ext>
              </a:extLst>
            </p:cNvPr>
            <p:cNvCxnSpPr/>
            <p:nvPr/>
          </p:nvCxnSpPr>
          <p:spPr>
            <a:xfrm>
              <a:off x="2490107" y="3554729"/>
              <a:ext cx="47026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CAE2F2C-3524-47F2-B886-A8F0DA021EF6}"/>
              </a:ext>
            </a:extLst>
          </p:cNvPr>
          <p:cNvSpPr txBox="1"/>
          <p:nvPr/>
        </p:nvSpPr>
        <p:spPr>
          <a:xfrm>
            <a:off x="5837467" y="1229223"/>
            <a:ext cx="60116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HĐ6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(-31,5) : 1,5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(-31,5) : (-1,5)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2D549C-2395-41EE-BB56-4D096D833DF3}"/>
              </a:ext>
            </a:extLst>
          </p:cNvPr>
          <p:cNvSpPr txBox="1"/>
          <p:nvPr/>
        </p:nvSpPr>
        <p:spPr>
          <a:xfrm>
            <a:off x="7457949" y="2830227"/>
            <a:ext cx="21423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</a:p>
          <a:p>
            <a:pPr algn="just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		</a:t>
            </a: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E033C5D4-AC20-47B0-87A0-DF30815F8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946955"/>
            <a:ext cx="1209676" cy="178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50" y="4751590"/>
            <a:ext cx="1687092" cy="193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241500"/>
              </p:ext>
            </p:extLst>
          </p:nvPr>
        </p:nvGraphicFramePr>
        <p:xfrm>
          <a:off x="4927600" y="2667000"/>
          <a:ext cx="9144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14400" imgH="319680" progId="Equation.DSMT4">
                  <p:embed/>
                </p:oleObj>
              </mc:Choice>
              <mc:Fallback>
                <p:oleObj name="Equation" r:id="rId5" imgW="914400" imgH="31968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27600" y="2667000"/>
                        <a:ext cx="914400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788675"/>
              </p:ext>
            </p:extLst>
          </p:nvPr>
        </p:nvGraphicFramePr>
        <p:xfrm>
          <a:off x="3478213" y="1328871"/>
          <a:ext cx="1270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9720" imgH="330120" progId="Equation.DSMT4">
                  <p:embed/>
                </p:oleObj>
              </mc:Choice>
              <mc:Fallback>
                <p:oleObj name="Equation" r:id="rId7" imgW="1269720" imgH="33012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78213" y="1328871"/>
                        <a:ext cx="12700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490671"/>
              </p:ext>
            </p:extLst>
          </p:nvPr>
        </p:nvGraphicFramePr>
        <p:xfrm>
          <a:off x="1158990" y="1920801"/>
          <a:ext cx="275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55800" imgH="330120" progId="Equation.DSMT4">
                  <p:embed/>
                </p:oleObj>
              </mc:Choice>
              <mc:Fallback>
                <p:oleObj name="Equation" r:id="rId9" imgW="2755800" imgH="33012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58990" y="1920801"/>
                        <a:ext cx="275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629242"/>
              </p:ext>
            </p:extLst>
          </p:nvPr>
        </p:nvGraphicFramePr>
        <p:xfrm>
          <a:off x="1720330" y="2443374"/>
          <a:ext cx="482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82400" imgH="279360" progId="Equation.DSMT4">
                  <p:embed/>
                </p:oleObj>
              </mc:Choice>
              <mc:Fallback>
                <p:oleObj name="Equation" r:id="rId11" imgW="482400" imgH="27936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20330" y="2443374"/>
                        <a:ext cx="4826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841680"/>
              </p:ext>
            </p:extLst>
          </p:nvPr>
        </p:nvGraphicFramePr>
        <p:xfrm>
          <a:off x="2356682" y="2448176"/>
          <a:ext cx="255439" cy="283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04560" imgH="279360" progId="Equation.DSMT4">
                  <p:embed/>
                </p:oleObj>
              </mc:Choice>
              <mc:Fallback>
                <p:oleObj name="Equation" r:id="rId13" imgW="304560" imgH="27936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56682" y="2448176"/>
                        <a:ext cx="255439" cy="2831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130582"/>
              </p:ext>
            </p:extLst>
          </p:nvPr>
        </p:nvGraphicFramePr>
        <p:xfrm>
          <a:off x="1760971" y="2864465"/>
          <a:ext cx="330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0120" imgH="279360" progId="Equation.DSMT4">
                  <p:embed/>
                </p:oleObj>
              </mc:Choice>
              <mc:Fallback>
                <p:oleObj name="Equation" r:id="rId15" imgW="330120" imgH="27936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60971" y="2864465"/>
                        <a:ext cx="3302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350150"/>
              </p:ext>
            </p:extLst>
          </p:nvPr>
        </p:nvGraphicFramePr>
        <p:xfrm>
          <a:off x="2350380" y="2905515"/>
          <a:ext cx="1905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0440" imgH="266400" progId="Equation.DSMT4">
                  <p:embed/>
                </p:oleObj>
              </mc:Choice>
              <mc:Fallback>
                <p:oleObj name="Equation" r:id="rId17" imgW="190440" imgH="26640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50380" y="2905515"/>
                        <a:ext cx="1905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610260"/>
              </p:ext>
            </p:extLst>
          </p:nvPr>
        </p:nvGraphicFramePr>
        <p:xfrm>
          <a:off x="1927304" y="3558371"/>
          <a:ext cx="304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04560" imgH="279360" progId="Equation.DSMT4">
                  <p:embed/>
                </p:oleObj>
              </mc:Choice>
              <mc:Fallback>
                <p:oleObj name="Equation" r:id="rId19" imgW="304560" imgH="27936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927304" y="3558371"/>
                        <a:ext cx="3048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7762708"/>
              </p:ext>
            </p:extLst>
          </p:nvPr>
        </p:nvGraphicFramePr>
        <p:xfrm>
          <a:off x="4497182" y="2866084"/>
          <a:ext cx="9144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14400" imgH="306720" progId="Equation.DSMT4">
                  <p:embed/>
                </p:oleObj>
              </mc:Choice>
              <mc:Fallback>
                <p:oleObj name="Equation" r:id="rId21" imgW="914400" imgH="30672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97182" y="2866084"/>
                        <a:ext cx="91440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377994"/>
              </p:ext>
            </p:extLst>
          </p:nvPr>
        </p:nvGraphicFramePr>
        <p:xfrm>
          <a:off x="2054304" y="3224037"/>
          <a:ext cx="177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77480" imgH="279360" progId="Equation.DSMT4">
                  <p:embed/>
                </p:oleObj>
              </mc:Choice>
              <mc:Fallback>
                <p:oleObj name="Equation" r:id="rId23" imgW="177480" imgH="27936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054304" y="3224037"/>
                        <a:ext cx="1778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118032"/>
              </p:ext>
            </p:extLst>
          </p:nvPr>
        </p:nvGraphicFramePr>
        <p:xfrm>
          <a:off x="2055944" y="3945643"/>
          <a:ext cx="190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90440" imgH="279360" progId="Equation.DSMT4">
                  <p:embed/>
                </p:oleObj>
              </mc:Choice>
              <mc:Fallback>
                <p:oleObj name="Equation" r:id="rId25" imgW="190440" imgH="27936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055944" y="3945643"/>
                        <a:ext cx="1905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959224"/>
              </p:ext>
            </p:extLst>
          </p:nvPr>
        </p:nvGraphicFramePr>
        <p:xfrm>
          <a:off x="1894514" y="3217768"/>
          <a:ext cx="1270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26720" imgH="266400" progId="Equation.DSMT4">
                  <p:embed/>
                </p:oleObj>
              </mc:Choice>
              <mc:Fallback>
                <p:oleObj name="Equation" r:id="rId27" imgW="126720" imgH="26640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894514" y="3217768"/>
                        <a:ext cx="1270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948323"/>
              </p:ext>
            </p:extLst>
          </p:nvPr>
        </p:nvGraphicFramePr>
        <p:xfrm>
          <a:off x="2514226" y="2919592"/>
          <a:ext cx="1270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26720" imgH="266400" progId="Equation.DSMT4">
                  <p:embed/>
                </p:oleObj>
              </mc:Choice>
              <mc:Fallback>
                <p:oleObj name="Equation" r:id="rId29" imgW="126720" imgH="26640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514226" y="2919592"/>
                        <a:ext cx="1270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672633"/>
              </p:ext>
            </p:extLst>
          </p:nvPr>
        </p:nvGraphicFramePr>
        <p:xfrm>
          <a:off x="7012660" y="3398182"/>
          <a:ext cx="147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73120" imgH="431640" progId="Equation.DSMT4">
                  <p:embed/>
                </p:oleObj>
              </mc:Choice>
              <mc:Fallback>
                <p:oleObj name="Equation" r:id="rId31" imgW="1473120" imgH="4316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012660" y="3398182"/>
                        <a:ext cx="1473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18947"/>
              </p:ext>
            </p:extLst>
          </p:nvPr>
        </p:nvGraphicFramePr>
        <p:xfrm>
          <a:off x="4927600" y="2667000"/>
          <a:ext cx="9144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914400" imgH="306720" progId="Equation.DSMT4">
                  <p:embed/>
                </p:oleObj>
              </mc:Choice>
              <mc:Fallback>
                <p:oleObj name="Equation" r:id="rId33" imgW="914400" imgH="306720" progId="Equation.DSMT4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927600" y="2667000"/>
                        <a:ext cx="91440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557037"/>
              </p:ext>
            </p:extLst>
          </p:nvPr>
        </p:nvGraphicFramePr>
        <p:xfrm>
          <a:off x="4927600" y="2667000"/>
          <a:ext cx="9144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14400" imgH="306720" progId="Equation.DSMT4">
                  <p:embed/>
                </p:oleObj>
              </mc:Choice>
              <mc:Fallback>
                <p:oleObj name="Equation" r:id="rId34" imgW="914400" imgH="30672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927600" y="2667000"/>
                        <a:ext cx="91440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037272"/>
              </p:ext>
            </p:extLst>
          </p:nvPr>
        </p:nvGraphicFramePr>
        <p:xfrm>
          <a:off x="6630584" y="3880358"/>
          <a:ext cx="1739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739880" imgH="431640" progId="Equation.DSMT4">
                  <p:embed/>
                </p:oleObj>
              </mc:Choice>
              <mc:Fallback>
                <p:oleObj name="Equation" r:id="rId35" imgW="1739880" imgH="4316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630584" y="3880358"/>
                        <a:ext cx="1739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654590"/>
              </p:ext>
            </p:extLst>
          </p:nvPr>
        </p:nvGraphicFramePr>
        <p:xfrm>
          <a:off x="6665925" y="4377038"/>
          <a:ext cx="1549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549080" imgH="342720" progId="Equation.DSMT4">
                  <p:embed/>
                </p:oleObj>
              </mc:Choice>
              <mc:Fallback>
                <p:oleObj name="Equation" r:id="rId37" imgW="1549080" imgH="34272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665925" y="4377038"/>
                        <a:ext cx="15494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475724"/>
              </p:ext>
            </p:extLst>
          </p:nvPr>
        </p:nvGraphicFramePr>
        <p:xfrm>
          <a:off x="4927600" y="2667000"/>
          <a:ext cx="9144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914400" imgH="306720" progId="Equation.DSMT4">
                  <p:embed/>
                </p:oleObj>
              </mc:Choice>
              <mc:Fallback>
                <p:oleObj name="Equation" r:id="rId39" imgW="914400" imgH="30672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927600" y="2667000"/>
                        <a:ext cx="91440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3686440"/>
              </p:ext>
            </p:extLst>
          </p:nvPr>
        </p:nvGraphicFramePr>
        <p:xfrm>
          <a:off x="6662790" y="4835963"/>
          <a:ext cx="7239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723600" imgH="266400" progId="Equation.DSMT4">
                  <p:embed/>
                </p:oleObj>
              </mc:Choice>
              <mc:Fallback>
                <p:oleObj name="Equation" r:id="rId40" imgW="723600" imgH="266400" progId="Equation.DSMT4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662790" y="4835963"/>
                        <a:ext cx="7239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624179"/>
              </p:ext>
            </p:extLst>
          </p:nvPr>
        </p:nvGraphicFramePr>
        <p:xfrm>
          <a:off x="6662790" y="3439847"/>
          <a:ext cx="304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304560" imgH="342720" progId="Equation.DSMT4">
                  <p:embed/>
                </p:oleObj>
              </mc:Choice>
              <mc:Fallback>
                <p:oleObj name="Equation" r:id="rId42" imgW="304560" imgH="34272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662790" y="3439847"/>
                        <a:ext cx="3048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252223"/>
              </p:ext>
            </p:extLst>
          </p:nvPr>
        </p:nvGraphicFramePr>
        <p:xfrm>
          <a:off x="9265884" y="3431371"/>
          <a:ext cx="2298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2298600" imgH="431640" progId="Equation.DSMT4">
                  <p:embed/>
                </p:oleObj>
              </mc:Choice>
              <mc:Fallback>
                <p:oleObj name="Equation" r:id="rId44" imgW="2298600" imgH="431640" progId="Equation.DSMT4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265884" y="3431371"/>
                        <a:ext cx="2298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581702"/>
              </p:ext>
            </p:extLst>
          </p:nvPr>
        </p:nvGraphicFramePr>
        <p:xfrm>
          <a:off x="9279303" y="3946822"/>
          <a:ext cx="1308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307880" imgH="330120" progId="Equation.DSMT4">
                  <p:embed/>
                </p:oleObj>
              </mc:Choice>
              <mc:Fallback>
                <p:oleObj name="Equation" r:id="rId46" imgW="1307880" imgH="330120" progId="Equation.DSMT4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279303" y="3946822"/>
                        <a:ext cx="1308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499"/>
              </p:ext>
            </p:extLst>
          </p:nvPr>
        </p:nvGraphicFramePr>
        <p:xfrm>
          <a:off x="9259534" y="4371093"/>
          <a:ext cx="1155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1155600" imgH="279360" progId="Equation.DSMT4">
                  <p:embed/>
                </p:oleObj>
              </mc:Choice>
              <mc:Fallback>
                <p:oleObj name="Equation" r:id="rId48" imgW="1155600" imgH="279360" progId="Equation.DSMT4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259534" y="4371093"/>
                        <a:ext cx="11557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927341"/>
              </p:ext>
            </p:extLst>
          </p:nvPr>
        </p:nvGraphicFramePr>
        <p:xfrm>
          <a:off x="9279303" y="4828402"/>
          <a:ext cx="558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558720" imgH="266400" progId="Equation.DSMT4">
                  <p:embed/>
                </p:oleObj>
              </mc:Choice>
              <mc:Fallback>
                <p:oleObj name="Equation" r:id="rId50" imgW="558720" imgH="266400" progId="Equation.DSMT4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9279303" y="4828402"/>
                        <a:ext cx="5588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1915014" y="5335026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801115"/>
              </p:ext>
            </p:extLst>
          </p:nvPr>
        </p:nvGraphicFramePr>
        <p:xfrm>
          <a:off x="2439988" y="5389563"/>
          <a:ext cx="1854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1854000" imgH="330120" progId="Equation.DSMT4">
                  <p:embed/>
                </p:oleObj>
              </mc:Choice>
              <mc:Fallback>
                <p:oleObj name="Equation" r:id="rId52" imgW="1854000" imgH="330120" progId="Equation.DSMT4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2439988" y="5389563"/>
                        <a:ext cx="1854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1581573" y="3059733"/>
            <a:ext cx="783011" cy="19232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1581573" y="3776554"/>
            <a:ext cx="783011" cy="192326"/>
          </a:xfrm>
          <a:prstGeom prst="rect">
            <a:avLst/>
          </a:prstGeom>
        </p:spPr>
      </p:pic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172019"/>
              </p:ext>
            </p:extLst>
          </p:nvPr>
        </p:nvGraphicFramePr>
        <p:xfrm>
          <a:off x="1491719" y="2752839"/>
          <a:ext cx="2032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203040" imgH="139680" progId="Equation.DSMT4">
                  <p:embed/>
                </p:oleObj>
              </mc:Choice>
              <mc:Fallback>
                <p:oleObj name="Equation" r:id="rId55" imgW="203040" imgH="13968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491719" y="2752839"/>
                        <a:ext cx="203200" cy="13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069995"/>
              </p:ext>
            </p:extLst>
          </p:nvPr>
        </p:nvGraphicFramePr>
        <p:xfrm>
          <a:off x="1646244" y="3488521"/>
          <a:ext cx="20320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7" imgW="203040" imgH="139680" progId="Equation.DSMT4">
                  <p:embed/>
                </p:oleObj>
              </mc:Choice>
              <mc:Fallback>
                <p:oleObj name="Equation" r:id="rId57" imgW="203040" imgH="139680" progId="Equation.DSMT4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646244" y="3488521"/>
                        <a:ext cx="203200" cy="13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20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2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t="-4000" r="-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B65FE3F-5B81-4733-9AA1-631B959D225A}"/>
              </a:ext>
            </a:extLst>
          </p:cNvPr>
          <p:cNvSpPr txBox="1"/>
          <p:nvPr/>
        </p:nvSpPr>
        <p:spPr>
          <a:xfrm>
            <a:off x="438150" y="2427754"/>
            <a:ext cx="1150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hia hai số thập phân khác dấu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FBD7B7-5B84-4D4A-8400-E7B028F6CCB5}"/>
              </a:ext>
            </a:extLst>
          </p:cNvPr>
          <p:cNvSpPr txBox="1"/>
          <p:nvPr/>
        </p:nvSpPr>
        <p:spPr>
          <a:xfrm>
            <a:off x="342900" y="1135465"/>
            <a:ext cx="1150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Quy tắc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C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/>
              <p:cNvSpPr/>
              <p:nvPr/>
            </p:nvSpPr>
            <p:spPr>
              <a:xfrm>
                <a:off x="4914900" y="2490964"/>
                <a:ext cx="5648325" cy="604662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d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d>
                      <m:dPr>
                        <m:ctrlP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=−(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US" sz="240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</a:t>
                </a:r>
                <a:r>
                  <a:rPr lang="en-US" sz="2400" dirty="0" err="1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&gt;0</m:t>
                    </m:r>
                  </m:oMath>
                </a14:m>
                <a:endParaRPr lang="en-US" sz="2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ounded 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4900" y="2490964"/>
                <a:ext cx="5648325" cy="604662"/>
              </a:xfrm>
              <a:prstGeom prst="roundRect">
                <a:avLst/>
              </a:prstGeom>
              <a:blipFill>
                <a:blip r:embed="rId3"/>
                <a:stretch>
                  <a:fillRect b="-1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/>
              <p:cNvSpPr/>
              <p:nvPr/>
            </p:nvSpPr>
            <p:spPr>
              <a:xfrm>
                <a:off x="5038724" y="1418123"/>
                <a:ext cx="4810125" cy="600125"/>
              </a:xfrm>
              <a:prstGeom prst="round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ớ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&gt;0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ounded 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8724" y="1418123"/>
                <a:ext cx="4810125" cy="600125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FEE20AA5-9956-4420-BECE-82FC725774A3}"/>
              </a:ext>
            </a:extLst>
          </p:cNvPr>
          <p:cNvSpPr txBox="1"/>
          <p:nvPr/>
        </p:nvSpPr>
        <p:spPr>
          <a:xfrm>
            <a:off x="0" y="182882"/>
            <a:ext cx="12192000" cy="572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29: TÍNH TOÁN VỚI SỐ THẬP PHÂN</a:t>
            </a:r>
            <a:r>
              <a:rPr lang="vi-V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3)</a:t>
            </a:r>
            <a:endParaRPr lang="en-US" sz="2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60D47D-4DE2-44B7-8CB2-D5C231F9FAE3}"/>
              </a:ext>
            </a:extLst>
          </p:cNvPr>
          <p:cNvSpPr txBox="1"/>
          <p:nvPr/>
        </p:nvSpPr>
        <p:spPr>
          <a:xfrm>
            <a:off x="342900" y="773432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Phép chia số thập phân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51A002-AFDB-43E1-8839-5C554C2FC539}"/>
              </a:ext>
            </a:extLst>
          </p:cNvPr>
          <p:cNvSpPr txBox="1"/>
          <p:nvPr/>
        </p:nvSpPr>
        <p:spPr>
          <a:xfrm>
            <a:off x="342900" y="3754931"/>
            <a:ext cx="1150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Chú ý:</a:t>
            </a:r>
          </a:p>
          <a:p>
            <a:pPr algn="just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020404-2ED6-4100-8E2A-9BD7990FC65D}"/>
              </a:ext>
            </a:extLst>
          </p:cNvPr>
          <p:cNvSpPr txBox="1"/>
          <p:nvPr/>
        </p:nvSpPr>
        <p:spPr>
          <a:xfrm>
            <a:off x="342900" y="4812447"/>
            <a:ext cx="1150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851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10" grpId="0" animBg="1"/>
      <p:bldP spid="9" grpId="0" animBg="1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ình ảnh Bảng đen Học Sinh, Sinh Viên Clipart, Lớp Học, Giáo Dục Vector và  PNG với nền trong suốt để tải xuống miễn phí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/>
          </a:p>
        </p:txBody>
      </p:sp>
      <p:pic>
        <p:nvPicPr>
          <p:cNvPr id="2052" name="Picture 4" descr="Hình ảnh Bảng đen Học Sinh, Sinh Viên Clipart, Lớp Học, Giáo Dục Vector và  PNG với nền trong suốt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75" y="85552"/>
            <a:ext cx="12192000" cy="682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618466" y="2353082"/>
            <a:ext cx="26164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ình ảnh Chồng Sách | Mẫu PSD và Vector &amp;amp; PNG Miễn phí Tải - Pikbest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936587"/>
            <a:ext cx="2928962" cy="292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2">
            <a:extLst>
              <a:ext uri="{FF2B5EF4-FFF2-40B4-BE49-F238E27FC236}">
                <a16:creationId xmlns:a16="http://schemas.microsoft.com/office/drawing/2014/main" id="{BA6A8F35-055B-4386-B45A-FC59BE7D87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6" b="48378"/>
          <a:stretch>
            <a:fillRect/>
          </a:stretch>
        </p:blipFill>
        <p:spPr>
          <a:xfrm>
            <a:off x="18584" y="5749819"/>
            <a:ext cx="3014123" cy="109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5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t="-4000" r="-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30E60B-6132-489F-B71A-DC62E96E962C}"/>
              </a:ext>
            </a:extLst>
          </p:cNvPr>
          <p:cNvSpPr txBox="1"/>
          <p:nvPr/>
        </p:nvSpPr>
        <p:spPr>
          <a:xfrm>
            <a:off x="0" y="804674"/>
            <a:ext cx="12192000" cy="572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29: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vi-V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3)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FD30D1-149B-4744-803F-E091A88E32FB}"/>
              </a:ext>
            </a:extLst>
          </p:cNvPr>
          <p:cNvSpPr txBox="1"/>
          <p:nvPr/>
        </p:nvSpPr>
        <p:spPr>
          <a:xfrm>
            <a:off x="342900" y="152324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 Phép chia số thập phân 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D852A3-47DF-4178-AAF7-4759E962B8A5}"/>
              </a:ext>
            </a:extLst>
          </p:cNvPr>
          <p:cNvSpPr txBox="1"/>
          <p:nvPr/>
        </p:nvSpPr>
        <p:spPr>
          <a:xfrm>
            <a:off x="685800" y="1929677"/>
            <a:ext cx="1150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3: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13AFD7-E011-40CB-ACC1-8CC9EF85AD37}"/>
              </a:ext>
            </a:extLst>
          </p:cNvPr>
          <p:cNvSpPr txBox="1"/>
          <p:nvPr/>
        </p:nvSpPr>
        <p:spPr>
          <a:xfrm>
            <a:off x="212027" y="2805014"/>
            <a:ext cx="1150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527" y="1984905"/>
            <a:ext cx="2008188" cy="230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8899786"/>
              </p:ext>
            </p:extLst>
          </p:nvPr>
        </p:nvGraphicFramePr>
        <p:xfrm>
          <a:off x="704850" y="2400300"/>
          <a:ext cx="2044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44440" imgH="431640" progId="Equation.DSMT4">
                  <p:embed/>
                </p:oleObj>
              </mc:Choice>
              <mc:Fallback>
                <p:oleObj name="Equation" r:id="rId4" imgW="2044440" imgH="4316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4850" y="2400300"/>
                        <a:ext cx="2044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133373"/>
              </p:ext>
            </p:extLst>
          </p:nvPr>
        </p:nvGraphicFramePr>
        <p:xfrm>
          <a:off x="4754215" y="2412137"/>
          <a:ext cx="2641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41320" imgH="431640" progId="Equation.DSMT4">
                  <p:embed/>
                </p:oleObj>
              </mc:Choice>
              <mc:Fallback>
                <p:oleObj name="Equation" r:id="rId6" imgW="2641320" imgH="4316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54215" y="2412137"/>
                        <a:ext cx="2641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509331"/>
              </p:ext>
            </p:extLst>
          </p:nvPr>
        </p:nvGraphicFramePr>
        <p:xfrm>
          <a:off x="704850" y="3247495"/>
          <a:ext cx="2095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95200" imgH="342720" progId="Equation.DSMT4">
                  <p:embed/>
                </p:oleObj>
              </mc:Choice>
              <mc:Fallback>
                <p:oleObj name="Equation" r:id="rId8" imgW="2095200" imgH="34272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4850" y="3247495"/>
                        <a:ext cx="20955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407284"/>
              </p:ext>
            </p:extLst>
          </p:nvPr>
        </p:nvGraphicFramePr>
        <p:xfrm>
          <a:off x="704850" y="3682250"/>
          <a:ext cx="1905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760" imgH="431640" progId="Equation.DSMT4">
                  <p:embed/>
                </p:oleObj>
              </mc:Choice>
              <mc:Fallback>
                <p:oleObj name="Equation" r:id="rId10" imgW="1904760" imgH="4316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4850" y="3682250"/>
                        <a:ext cx="19050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704609"/>
              </p:ext>
            </p:extLst>
          </p:nvPr>
        </p:nvGraphicFramePr>
        <p:xfrm>
          <a:off x="704850" y="4263022"/>
          <a:ext cx="3530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530520" imgH="342720" progId="Equation.DSMT4">
                  <p:embed/>
                </p:oleObj>
              </mc:Choice>
              <mc:Fallback>
                <p:oleObj name="Equation" r:id="rId12" imgW="3530520" imgH="34272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4850" y="4263022"/>
                        <a:ext cx="35306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474679"/>
              </p:ext>
            </p:extLst>
          </p:nvPr>
        </p:nvGraphicFramePr>
        <p:xfrm>
          <a:off x="704850" y="4799849"/>
          <a:ext cx="5969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96880" imgH="266400" progId="Equation.DSMT4">
                  <p:embed/>
                </p:oleObj>
              </mc:Choice>
              <mc:Fallback>
                <p:oleObj name="Equation" r:id="rId14" imgW="596880" imgH="26640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4850" y="4799849"/>
                        <a:ext cx="5969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502794"/>
              </p:ext>
            </p:extLst>
          </p:nvPr>
        </p:nvGraphicFramePr>
        <p:xfrm>
          <a:off x="4743189" y="3206643"/>
          <a:ext cx="2641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41320" imgH="431640" progId="Equation.DSMT4">
                  <p:embed/>
                </p:oleObj>
              </mc:Choice>
              <mc:Fallback>
                <p:oleObj name="Equation" r:id="rId16" imgW="2641320" imgH="4316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43189" y="3206643"/>
                        <a:ext cx="2641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443824"/>
              </p:ext>
            </p:extLst>
          </p:nvPr>
        </p:nvGraphicFramePr>
        <p:xfrm>
          <a:off x="5168900" y="3733050"/>
          <a:ext cx="1854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54000" imgH="330120" progId="Equation.DSMT4">
                  <p:embed/>
                </p:oleObj>
              </mc:Choice>
              <mc:Fallback>
                <p:oleObj name="Equation" r:id="rId18" imgW="1854000" imgH="33012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68900" y="3733050"/>
                        <a:ext cx="1854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300899"/>
              </p:ext>
            </p:extLst>
          </p:nvPr>
        </p:nvGraphicFramePr>
        <p:xfrm>
          <a:off x="5145977" y="4326522"/>
          <a:ext cx="1638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38000" imgH="279360" progId="Equation.DSMT4">
                  <p:embed/>
                </p:oleObj>
              </mc:Choice>
              <mc:Fallback>
                <p:oleObj name="Equation" r:id="rId20" imgW="1638000" imgH="27936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45977" y="4326522"/>
                        <a:ext cx="16383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887890"/>
              </p:ext>
            </p:extLst>
          </p:nvPr>
        </p:nvGraphicFramePr>
        <p:xfrm>
          <a:off x="5145977" y="4736349"/>
          <a:ext cx="673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72840" imgH="330120" progId="Equation.DSMT4">
                  <p:embed/>
                </p:oleObj>
              </mc:Choice>
              <mc:Fallback>
                <p:oleObj name="Equation" r:id="rId22" imgW="672840" imgH="33012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145977" y="4736349"/>
                        <a:ext cx="673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23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3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7D4A7E-0F6A-4917-BC91-CD7137AEC39D}"/>
              </a:ext>
            </a:extLst>
          </p:cNvPr>
          <p:cNvSpPr txBox="1"/>
          <p:nvPr/>
        </p:nvSpPr>
        <p:spPr>
          <a:xfrm>
            <a:off x="0" y="182882"/>
            <a:ext cx="12192000" cy="572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29: TÍNH TOÁN VỚI SỐ THẬP PHÂN</a:t>
            </a:r>
            <a:r>
              <a:rPr lang="vi-V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3)</a:t>
            </a:r>
            <a:endParaRPr lang="en-US" sz="2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1D79F2-DE9B-42C5-874A-9BE4722ED149}"/>
              </a:ext>
            </a:extLst>
          </p:cNvPr>
          <p:cNvSpPr txBox="1"/>
          <p:nvPr/>
        </p:nvSpPr>
        <p:spPr>
          <a:xfrm>
            <a:off x="342900" y="773432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3. Phép chia số thập phân 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9A2416-DD72-439B-BF60-570D693BAA04}"/>
              </a:ext>
            </a:extLst>
          </p:cNvPr>
          <p:cNvSpPr txBox="1"/>
          <p:nvPr/>
        </p:nvSpPr>
        <p:spPr>
          <a:xfrm>
            <a:off x="342900" y="1253054"/>
            <a:ext cx="11395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tự luyện: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		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1020FD-7A33-4E42-B092-1B1D9455B1CA}"/>
              </a:ext>
            </a:extLst>
          </p:cNvPr>
          <p:cNvSpPr txBox="1"/>
          <p:nvPr/>
        </p:nvSpPr>
        <p:spPr>
          <a:xfrm>
            <a:off x="342900" y="2102008"/>
            <a:ext cx="113957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						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				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E033C5D4-AC20-47B0-87A0-DF30815F8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2" y="4362670"/>
            <a:ext cx="1606731" cy="236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253514"/>
              </p:ext>
            </p:extLst>
          </p:nvPr>
        </p:nvGraphicFramePr>
        <p:xfrm>
          <a:off x="566738" y="172561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17640" imgH="342720" progId="Equation.DSMT4">
                  <p:embed/>
                </p:oleObj>
              </mc:Choice>
              <mc:Fallback>
                <p:oleObj name="Equation" r:id="rId3" imgW="2717640" imgH="34272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6738" y="1725613"/>
                        <a:ext cx="27178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073592"/>
              </p:ext>
            </p:extLst>
          </p:nvPr>
        </p:nvGraphicFramePr>
        <p:xfrm>
          <a:off x="382305" y="2600524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17640" imgH="342720" progId="Equation.DSMT4">
                  <p:embed/>
                </p:oleObj>
              </mc:Choice>
              <mc:Fallback>
                <p:oleObj name="Equation" r:id="rId5" imgW="2717640" imgH="34272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305" y="2600524"/>
                        <a:ext cx="27178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446338"/>
              </p:ext>
            </p:extLst>
          </p:nvPr>
        </p:nvGraphicFramePr>
        <p:xfrm>
          <a:off x="371856" y="3026778"/>
          <a:ext cx="1092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91880" imgH="330120" progId="Equation.DSMT4">
                  <p:embed/>
                </p:oleObj>
              </mc:Choice>
              <mc:Fallback>
                <p:oleObj name="Equation" r:id="rId7" imgW="1091880" imgH="33012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1856" y="3026778"/>
                        <a:ext cx="1092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365020"/>
              </p:ext>
            </p:extLst>
          </p:nvPr>
        </p:nvGraphicFramePr>
        <p:xfrm>
          <a:off x="342900" y="3474888"/>
          <a:ext cx="609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30120" progId="Equation.DSMT4">
                  <p:embed/>
                </p:oleObj>
              </mc:Choice>
              <mc:Fallback>
                <p:oleObj name="Equation" r:id="rId9" imgW="609480" imgH="33012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2900" y="3474888"/>
                        <a:ext cx="6096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101239"/>
              </p:ext>
            </p:extLst>
          </p:nvPr>
        </p:nvGraphicFramePr>
        <p:xfrm>
          <a:off x="5893816" y="1732676"/>
          <a:ext cx="3860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860640" imgH="482400" progId="Equation.DSMT4">
                  <p:embed/>
                </p:oleObj>
              </mc:Choice>
              <mc:Fallback>
                <p:oleObj name="Equation" r:id="rId11" imgW="3860640" imgH="48240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93816" y="1732676"/>
                        <a:ext cx="38608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519794"/>
              </p:ext>
            </p:extLst>
          </p:nvPr>
        </p:nvGraphicFramePr>
        <p:xfrm>
          <a:off x="5893816" y="2434706"/>
          <a:ext cx="3860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860640" imgH="482400" progId="Equation.DSMT4">
                  <p:embed/>
                </p:oleObj>
              </mc:Choice>
              <mc:Fallback>
                <p:oleObj name="Equation" r:id="rId13" imgW="3860640" imgH="48240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93816" y="2434706"/>
                        <a:ext cx="38608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483211"/>
              </p:ext>
            </p:extLst>
          </p:nvPr>
        </p:nvGraphicFramePr>
        <p:xfrm>
          <a:off x="5904484" y="2950578"/>
          <a:ext cx="3327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27120" imgH="482400" progId="Equation.DSMT4">
                  <p:embed/>
                </p:oleObj>
              </mc:Choice>
              <mc:Fallback>
                <p:oleObj name="Equation" r:id="rId15" imgW="3327120" imgH="48240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04484" y="2950578"/>
                        <a:ext cx="33274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51939"/>
              </p:ext>
            </p:extLst>
          </p:nvPr>
        </p:nvGraphicFramePr>
        <p:xfrm>
          <a:off x="5893816" y="3447919"/>
          <a:ext cx="2222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222280" imgH="431640" progId="Equation.DSMT4">
                  <p:embed/>
                </p:oleObj>
              </mc:Choice>
              <mc:Fallback>
                <p:oleObj name="Equation" r:id="rId17" imgW="2222280" imgH="4316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93816" y="3447919"/>
                        <a:ext cx="22225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52941"/>
              </p:ext>
            </p:extLst>
          </p:nvPr>
        </p:nvGraphicFramePr>
        <p:xfrm>
          <a:off x="5916740" y="3856038"/>
          <a:ext cx="2247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247840" imgH="431640" progId="Equation.DSMT4">
                  <p:embed/>
                </p:oleObj>
              </mc:Choice>
              <mc:Fallback>
                <p:oleObj name="Equation" r:id="rId19" imgW="2247840" imgH="4316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16740" y="3856038"/>
                        <a:ext cx="2247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403690"/>
              </p:ext>
            </p:extLst>
          </p:nvPr>
        </p:nvGraphicFramePr>
        <p:xfrm>
          <a:off x="5904484" y="4306823"/>
          <a:ext cx="838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838080" imgH="330120" progId="Equation.DSMT4">
                  <p:embed/>
                </p:oleObj>
              </mc:Choice>
              <mc:Fallback>
                <p:oleObj name="Equation" r:id="rId21" imgW="838080" imgH="33012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04484" y="4306823"/>
                        <a:ext cx="8382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380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A07BF5-20BE-4489-ABB5-0ED0405D56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40"/>
          <a:stretch/>
        </p:blipFill>
        <p:spPr>
          <a:xfrm>
            <a:off x="-1" y="-137160"/>
            <a:ext cx="12192001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EAC71D2-54CC-478A-B185-5B56090739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36363"/>
          <a:stretch/>
        </p:blipFill>
        <p:spPr>
          <a:xfrm rot="279629">
            <a:off x="2477460" y="151040"/>
            <a:ext cx="9787444" cy="270975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BCDFED-C529-4329-8840-43E14B9E0CA1}"/>
              </a:ext>
            </a:extLst>
          </p:cNvPr>
          <p:cNvSpPr/>
          <p:nvPr/>
        </p:nvSpPr>
        <p:spPr>
          <a:xfrm>
            <a:off x="9046718" y="1235195"/>
            <a:ext cx="16946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4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A179113-5930-499C-A4DE-321071CB04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3" y="3142416"/>
            <a:ext cx="4431047" cy="362783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BCDFED-C529-4329-8840-43E14B9E0CA1}"/>
              </a:ext>
            </a:extLst>
          </p:cNvPr>
          <p:cNvSpPr/>
          <p:nvPr/>
        </p:nvSpPr>
        <p:spPr>
          <a:xfrm>
            <a:off x="5265602" y="909125"/>
            <a:ext cx="12955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endParaRPr lang="en-US" sz="4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84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8016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11F2A7-C614-4C29-830A-6CFAF361B258}"/>
              </a:ext>
            </a:extLst>
          </p:cNvPr>
          <p:cNvSpPr txBox="1"/>
          <p:nvPr/>
        </p:nvSpPr>
        <p:spPr>
          <a:xfrm>
            <a:off x="663080" y="1883257"/>
            <a:ext cx="7400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Vận dụng 3: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Tài khoản vay ngân </a:t>
            </a:r>
            <a:r>
              <a:rPr lang="vi-VN" sz="2400" dirty="0">
                <a:latin typeface="+mj-lt"/>
                <a:cs typeface="Times New Roman" panose="02020603050405020304" pitchFamily="18" charset="0"/>
              </a:rPr>
              <a:t>hàng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của chủ xưởng gỗ có số dư là -1,252 tỉ đồng. Sau khi chủ xưởng trả được một nửa khoản vay thì số dư trong tài khoản là bao nhiêu tỉ đồng?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31E685-AB14-487C-BCE4-690064605607}"/>
              </a:ext>
            </a:extLst>
          </p:cNvPr>
          <p:cNvSpPr txBox="1"/>
          <p:nvPr/>
        </p:nvSpPr>
        <p:spPr>
          <a:xfrm>
            <a:off x="342900" y="3806994"/>
            <a:ext cx="8685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</a:p>
          <a:p>
            <a:pPr algn="just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-1,252 : 2 = -0,626 (tỉ đồng)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30E60B-6132-489F-B71A-DC62E96E962C}"/>
              </a:ext>
            </a:extLst>
          </p:cNvPr>
          <p:cNvSpPr txBox="1"/>
          <p:nvPr/>
        </p:nvSpPr>
        <p:spPr>
          <a:xfrm>
            <a:off x="0" y="804674"/>
            <a:ext cx="12192000" cy="572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29: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vi-V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3)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3C0ACC4-FF71-4481-88B5-BB39D4F334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653" y="831772"/>
            <a:ext cx="2700337" cy="270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27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0352" y="1328988"/>
            <a:ext cx="65471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7.16/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29-12-2020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 (Fahrenheit).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 sang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C= (F-32):1,8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F,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29-12-2020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81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(81-32):1,8=27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  <p:pic>
        <p:nvPicPr>
          <p:cNvPr id="6" name="Picture 4" descr="https://i3.wp.com/conkec.com/sites/default/files/4.1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456" y="950791"/>
            <a:ext cx="3264281" cy="488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988625" y="378198"/>
            <a:ext cx="821474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29: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3)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14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" y="-137160"/>
            <a:ext cx="12426696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32593" y="466057"/>
            <a:ext cx="821474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29: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3)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i3.wp.com/conkec.com/sites/default/files/4.1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186" y="1320347"/>
            <a:ext cx="3264281" cy="488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35661" y="1452607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dirty="0">
                <a:latin typeface="+mj-lt"/>
              </a:rPr>
              <a:t>a, Nhiệt độ thấp nhất trong ngày 29/12/2020 tại Hà Nội là bao nhiêu độ C?</a:t>
            </a:r>
          </a:p>
          <a:p>
            <a:r>
              <a:rPr lang="vi-VN" sz="2400" dirty="0">
                <a:latin typeface="+mj-lt"/>
              </a:rPr>
              <a:t>b, Dự báo nhiệt độ cao nhất, thấp nhất tại Hà Nội vào thứ sáu,</a:t>
            </a:r>
            <a:r>
              <a:rPr lang="en-US" sz="2400" dirty="0">
                <a:latin typeface="+mj-lt"/>
              </a:rPr>
              <a:t> </a:t>
            </a:r>
            <a:r>
              <a:rPr lang="vi-VN" sz="2400" dirty="0">
                <a:latin typeface="+mj-lt"/>
              </a:rPr>
              <a:t>ngày 01-01-221 là bao nhiêu độ C? (Sử dụng máy tính cầm tay rồi lấy kết quả đến chữ số hàng đơn vị)</a:t>
            </a:r>
            <a:endParaRPr lang="vi-VN" sz="2400" b="0" i="0" dirty="0">
              <a:effectLst/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81296" y="5082754"/>
            <a:ext cx="1973617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C= (F-32):1,8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4748" y="4019331"/>
            <a:ext cx="4951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 sang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</p:spTree>
    <p:extLst>
      <p:ext uri="{BB962C8B-B14F-4D97-AF65-F5344CB8AC3E}">
        <p14:creationId xmlns:p14="http://schemas.microsoft.com/office/powerpoint/2010/main" val="209441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704108" y="258353"/>
            <a:ext cx="9749177" cy="5617027"/>
          </a:xfrm>
          <a:prstGeom prst="rect">
            <a:avLst/>
          </a:prstGeom>
          <a:solidFill>
            <a:srgbClr val="EB8208"/>
          </a:solidFill>
        </p:spPr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F832842-264F-493D-9855-3F9F8C045A97}"/>
              </a:ext>
            </a:extLst>
          </p:cNvPr>
          <p:cNvSpPr/>
          <p:nvPr/>
        </p:nvSpPr>
        <p:spPr>
          <a:xfrm>
            <a:off x="1858108" y="1312009"/>
            <a:ext cx="2461263" cy="474089"/>
          </a:xfrm>
          <a:prstGeom prst="roundRect">
            <a:avLst/>
          </a:prstGeom>
          <a:solidFill>
            <a:srgbClr val="97E3FF"/>
          </a:solidFill>
          <a:ln>
            <a:solidFill>
              <a:srgbClr val="97E3FF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17" indent="-342917" algn="ctr">
              <a:buAutoNum type="arabicPeriod"/>
            </a:pP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Giáo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viên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84FFF44-E544-4C25-AC04-DD4E642A3D96}"/>
              </a:ext>
            </a:extLst>
          </p:cNvPr>
          <p:cNvSpPr/>
          <p:nvPr/>
        </p:nvSpPr>
        <p:spPr>
          <a:xfrm>
            <a:off x="5614477" y="607027"/>
            <a:ext cx="5410858" cy="2167466"/>
          </a:xfrm>
          <a:custGeom>
            <a:avLst/>
            <a:gdLst>
              <a:gd name="connsiteX0" fmla="*/ 0 w 3964781"/>
              <a:gd name="connsiteY0" fmla="*/ 361252 h 2167466"/>
              <a:gd name="connsiteX1" fmla="*/ 361252 w 3964781"/>
              <a:gd name="connsiteY1" fmla="*/ 0 h 2167466"/>
              <a:gd name="connsiteX2" fmla="*/ 3603529 w 3964781"/>
              <a:gd name="connsiteY2" fmla="*/ 0 h 2167466"/>
              <a:gd name="connsiteX3" fmla="*/ 3964781 w 3964781"/>
              <a:gd name="connsiteY3" fmla="*/ 361252 h 2167466"/>
              <a:gd name="connsiteX4" fmla="*/ 3964781 w 3964781"/>
              <a:gd name="connsiteY4" fmla="*/ 1806214 h 2167466"/>
              <a:gd name="connsiteX5" fmla="*/ 3603529 w 3964781"/>
              <a:gd name="connsiteY5" fmla="*/ 2167466 h 2167466"/>
              <a:gd name="connsiteX6" fmla="*/ 361252 w 3964781"/>
              <a:gd name="connsiteY6" fmla="*/ 2167466 h 2167466"/>
              <a:gd name="connsiteX7" fmla="*/ 0 w 3964781"/>
              <a:gd name="connsiteY7" fmla="*/ 1806214 h 2167466"/>
              <a:gd name="connsiteX8" fmla="*/ 0 w 3964781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4781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3603529" y="0"/>
                </a:lnTo>
                <a:cubicBezTo>
                  <a:pt x="3803043" y="0"/>
                  <a:pt x="3964781" y="161738"/>
                  <a:pt x="3964781" y="361252"/>
                </a:cubicBezTo>
                <a:lnTo>
                  <a:pt x="3964781" y="1806214"/>
                </a:lnTo>
                <a:cubicBezTo>
                  <a:pt x="3964781" y="2005728"/>
                  <a:pt x="3803043" y="2167466"/>
                  <a:pt x="3603529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00FFFF">
              <a:alpha val="52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057" tIns="201057" rIns="201057" bIns="201057" numCol="1" spcCol="1270" anchor="ctr" anchorCtr="0">
            <a:noAutofit/>
          </a:bodyPr>
          <a:lstStyle/>
          <a:p>
            <a:pPr algn="just" defTabSz="111130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0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SGK, </a:t>
            </a:r>
            <a:r>
              <a:rPr lang="en-US" sz="30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kế</a:t>
            </a:r>
            <a:r>
              <a:rPr lang="en-US" sz="30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hoạch</a:t>
            </a:r>
            <a:r>
              <a:rPr lang="en-US" sz="30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bài</a:t>
            </a:r>
            <a:r>
              <a:rPr lang="en-US" sz="30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dạy</a:t>
            </a:r>
            <a:r>
              <a:rPr lang="en-US" sz="30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thước</a:t>
            </a:r>
            <a:r>
              <a:rPr lang="en-US" sz="30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thẳng</a:t>
            </a:r>
            <a:r>
              <a:rPr lang="en-US" sz="30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0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máy</a:t>
            </a:r>
            <a:r>
              <a:rPr lang="en-US" sz="30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chiếu</a:t>
            </a:r>
            <a:r>
              <a:rPr lang="en-US" sz="30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3000" b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CECB09B-1B0F-4E66-ABFE-3220BF61CABC}"/>
              </a:ext>
            </a:extLst>
          </p:cNvPr>
          <p:cNvSpPr/>
          <p:nvPr/>
        </p:nvSpPr>
        <p:spPr>
          <a:xfrm>
            <a:off x="1858117" y="4083863"/>
            <a:ext cx="2461263" cy="536233"/>
          </a:xfrm>
          <a:prstGeom prst="roundRect">
            <a:avLst/>
          </a:prstGeom>
          <a:solidFill>
            <a:srgbClr val="99E4FF"/>
          </a:solidFill>
          <a:ln>
            <a:noFill/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2.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Học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sinh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: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5AF129D-A608-49E0-A55B-14477C222F4D}"/>
              </a:ext>
            </a:extLst>
          </p:cNvPr>
          <p:cNvSpPr/>
          <p:nvPr/>
        </p:nvSpPr>
        <p:spPr>
          <a:xfrm>
            <a:off x="5683715" y="3630439"/>
            <a:ext cx="5410857" cy="1921019"/>
          </a:xfrm>
          <a:custGeom>
            <a:avLst/>
            <a:gdLst>
              <a:gd name="connsiteX0" fmla="*/ 0 w 3964781"/>
              <a:gd name="connsiteY0" fmla="*/ 361252 h 2167466"/>
              <a:gd name="connsiteX1" fmla="*/ 361252 w 3964781"/>
              <a:gd name="connsiteY1" fmla="*/ 0 h 2167466"/>
              <a:gd name="connsiteX2" fmla="*/ 3603529 w 3964781"/>
              <a:gd name="connsiteY2" fmla="*/ 0 h 2167466"/>
              <a:gd name="connsiteX3" fmla="*/ 3964781 w 3964781"/>
              <a:gd name="connsiteY3" fmla="*/ 361252 h 2167466"/>
              <a:gd name="connsiteX4" fmla="*/ 3964781 w 3964781"/>
              <a:gd name="connsiteY4" fmla="*/ 1806214 h 2167466"/>
              <a:gd name="connsiteX5" fmla="*/ 3603529 w 3964781"/>
              <a:gd name="connsiteY5" fmla="*/ 2167466 h 2167466"/>
              <a:gd name="connsiteX6" fmla="*/ 361252 w 3964781"/>
              <a:gd name="connsiteY6" fmla="*/ 2167466 h 2167466"/>
              <a:gd name="connsiteX7" fmla="*/ 0 w 3964781"/>
              <a:gd name="connsiteY7" fmla="*/ 1806214 h 2167466"/>
              <a:gd name="connsiteX8" fmla="*/ 0 w 3964781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4781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3603529" y="0"/>
                </a:lnTo>
                <a:cubicBezTo>
                  <a:pt x="3803043" y="0"/>
                  <a:pt x="3964781" y="161738"/>
                  <a:pt x="3964781" y="361252"/>
                </a:cubicBezTo>
                <a:lnTo>
                  <a:pt x="3964781" y="1806214"/>
                </a:lnTo>
                <a:cubicBezTo>
                  <a:pt x="3964781" y="2005728"/>
                  <a:pt x="3803043" y="2167466"/>
                  <a:pt x="3603529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FF66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057" tIns="201057" rIns="201057" bIns="201057" numCol="1" spcCol="1270" anchor="ctr" anchorCtr="0">
            <a:noAutofit/>
          </a:bodyPr>
          <a:lstStyle/>
          <a:p>
            <a:pPr defTabSz="111130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SGK, </a:t>
            </a:r>
            <a:r>
              <a:rPr lang="en-US" sz="3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thước</a:t>
            </a: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thẳng</a:t>
            </a: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3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bảng</a:t>
            </a: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nhóm</a:t>
            </a: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en-US" sz="3000" b="1" dirty="0">
              <a:solidFill>
                <a:srgbClr val="002060"/>
              </a:solidFill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AAF526F1-2102-431C-A22D-9AE0C4EB5AA7}"/>
              </a:ext>
            </a:extLst>
          </p:cNvPr>
          <p:cNvSpPr txBox="1"/>
          <p:nvPr/>
        </p:nvSpPr>
        <p:spPr>
          <a:xfrm>
            <a:off x="33585" y="2121634"/>
            <a:ext cx="2216131" cy="8776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028"/>
              </a:lnSpc>
            </a:pPr>
            <a:r>
              <a:rPr lang="en-US" sz="3600" spc="-185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spc="-18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spc="-185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US" sz="3600" spc="-185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2">
            <a:extLst>
              <a:ext uri="{FF2B5EF4-FFF2-40B4-BE49-F238E27FC236}">
                <a16:creationId xmlns:a16="http://schemas.microsoft.com/office/drawing/2014/main" id="{BA6A8F35-055B-4386-B45A-FC59BE7D87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6" b="48378"/>
          <a:stretch>
            <a:fillRect/>
          </a:stretch>
        </p:blipFill>
        <p:spPr>
          <a:xfrm>
            <a:off x="7796783" y="5657219"/>
            <a:ext cx="3014123" cy="1091525"/>
          </a:xfrm>
          <a:prstGeom prst="rect">
            <a:avLst/>
          </a:prstGeom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D3B9A451-220E-4FEA-B95B-B5B9DE540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5141" y="3523790"/>
            <a:ext cx="1434043" cy="3272711"/>
          </a:xfrm>
          <a:prstGeom prst="rect">
            <a:avLst/>
          </a:prstGeom>
        </p:spPr>
      </p:pic>
      <p:pic>
        <p:nvPicPr>
          <p:cNvPr id="16" name="Picture 11">
            <a:extLst>
              <a:ext uri="{FF2B5EF4-FFF2-40B4-BE49-F238E27FC236}">
                <a16:creationId xmlns:a16="http://schemas.microsoft.com/office/drawing/2014/main" id="{543994C9-6621-486F-B697-A703518CC2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153214" y="5892798"/>
            <a:ext cx="2461263" cy="89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72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7780" y="-43666"/>
            <a:ext cx="13135573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394265" y="585216"/>
            <a:ext cx="821474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29: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THẬP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3)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84048" y="1712172"/>
            <a:ext cx="7086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a,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29/12/2020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               (59 - 32) : 1,8 = 15 (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66344" y="2826962"/>
            <a:ext cx="700430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b,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01/01/2021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               (63 - 32) : 1,8 ≈ 17 (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556104" y="4038448"/>
            <a:ext cx="705655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01/01/2021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               (45 - 32) : 1,8 ≈ 7 (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2104" y="1367141"/>
            <a:ext cx="1389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4" descr="https://i3.wp.com/conkec.com/sites/default/files/4.1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663" y="1157809"/>
            <a:ext cx="3264281" cy="488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56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24946" y="543103"/>
            <a:ext cx="3506089" cy="564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367677" y="1815735"/>
            <a:ext cx="7384869" cy="714103"/>
            <a:chOff x="1486549" y="1852747"/>
            <a:chExt cx="7384869" cy="714103"/>
          </a:xfrm>
        </p:grpSpPr>
        <p:sp>
          <p:nvSpPr>
            <p:cNvPr id="4" name="Rounded Rectangle 3"/>
            <p:cNvSpPr/>
            <p:nvPr/>
          </p:nvSpPr>
          <p:spPr>
            <a:xfrm>
              <a:off x="1486549" y="1852747"/>
              <a:ext cx="7384869" cy="71410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1576246" y="1856295"/>
              <a:ext cx="696686" cy="653142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2272932" y="1959429"/>
              <a:ext cx="6426925" cy="500741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Chia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hai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thập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phân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cùng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dấu</a:t>
              </a:r>
              <a:endPara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367677" y="3933592"/>
            <a:ext cx="7384869" cy="714103"/>
            <a:chOff x="1981200" y="2865118"/>
            <a:chExt cx="7384869" cy="714103"/>
          </a:xfrm>
        </p:grpSpPr>
        <p:sp>
          <p:nvSpPr>
            <p:cNvPr id="10" name="Rounded Rectangle 9"/>
            <p:cNvSpPr/>
            <p:nvPr/>
          </p:nvSpPr>
          <p:spPr>
            <a:xfrm>
              <a:off x="1981200" y="2865118"/>
              <a:ext cx="7384869" cy="71410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2137955" y="2891242"/>
              <a:ext cx="696686" cy="653142"/>
            </a:xfrm>
            <a:prstGeom prst="ellips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2834640" y="2969620"/>
              <a:ext cx="6426925" cy="500741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Chia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hai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thập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phân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khác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dấu</a:t>
              </a:r>
              <a:endPara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/>
              <p:cNvSpPr/>
              <p:nvPr/>
            </p:nvSpPr>
            <p:spPr>
              <a:xfrm>
                <a:off x="2620910" y="4972893"/>
                <a:ext cx="5648325" cy="604662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d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d>
                      <m:dPr>
                        <m:ctrlP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i="1">
                            <a:ln w="0"/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=−(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US" sz="240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</a:t>
                </a:r>
                <a:r>
                  <a:rPr lang="en-US" sz="2400" dirty="0" err="1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i="1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&gt;0</m:t>
                    </m:r>
                  </m:oMath>
                </a14:m>
                <a:endParaRPr lang="en-US" sz="2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Rounded 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0910" y="4972893"/>
                <a:ext cx="5648325" cy="604662"/>
              </a:xfrm>
              <a:prstGeom prst="roundRect">
                <a:avLst/>
              </a:prstGeom>
              <a:blipFill>
                <a:blip r:embed="rId3"/>
                <a:stretch>
                  <a:fillRect b="-1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/>
              <p:cNvSpPr/>
              <p:nvPr/>
            </p:nvSpPr>
            <p:spPr>
              <a:xfrm>
                <a:off x="2620910" y="2838687"/>
                <a:ext cx="4810125" cy="600125"/>
              </a:xfrm>
              <a:prstGeom prst="round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ớ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&gt;0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Rounded 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0910" y="2838687"/>
                <a:ext cx="4810125" cy="600125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4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0FBB1D-EEB8-4AE4-8006-BBAED0EF2402}"/>
              </a:ext>
            </a:extLst>
          </p:cNvPr>
          <p:cNvSpPr txBox="1"/>
          <p:nvPr/>
        </p:nvSpPr>
        <p:spPr>
          <a:xfrm>
            <a:off x="2071116" y="1048310"/>
            <a:ext cx="8366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BÀI TẬP VỀ NHÀ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D000F1-A8CB-4603-AD63-784A51FDA963}"/>
              </a:ext>
            </a:extLst>
          </p:cNvPr>
          <p:cNvSpPr txBox="1"/>
          <p:nvPr/>
        </p:nvSpPr>
        <p:spPr>
          <a:xfrm>
            <a:off x="2446237" y="2315741"/>
            <a:ext cx="79916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chia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46237" y="2819886"/>
            <a:ext cx="6096000" cy="11326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7.6; 7.7; 7.11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HS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46237" y="3952504"/>
            <a:ext cx="68267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ìm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9422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2 Giao vien ý tưởng trong 2021 | giáo viên, cảm ơn thầy cô, viết báo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7173" y1="35022" x2="56329" y2="49031"/>
                        <a14:foregroundMark x1="68987" y1="49925" x2="68987" y2="49925"/>
                        <a14:foregroundMark x1="56540" y1="49776" x2="81646" y2="53353"/>
                        <a14:foregroundMark x1="82278" y1="53204" x2="72152" y2="33830"/>
                        <a14:foregroundMark x1="71730" y1="33234" x2="56540" y2="35768"/>
                        <a14:backgroundMark x1="41139" y1="14903" x2="47679" y2="105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5813" y="2002420"/>
            <a:ext cx="4795777" cy="522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91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803CF16-65A5-4352-A47B-C46B0CD5752F}"/>
              </a:ext>
            </a:extLst>
          </p:cNvPr>
          <p:cNvSpPr/>
          <p:nvPr/>
        </p:nvSpPr>
        <p:spPr>
          <a:xfrm>
            <a:off x="2345803" y="169817"/>
            <a:ext cx="9144000" cy="18288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  <a:shade val="30000"/>
                  <a:satMod val="115000"/>
                </a:srgbClr>
              </a:gs>
              <a:gs pos="50000">
                <a:srgbClr val="00B0F0">
                  <a:tint val="66000"/>
                  <a:satMod val="160000"/>
                  <a:shade val="67500"/>
                  <a:satMod val="115000"/>
                </a:srgbClr>
              </a:gs>
              <a:gs pos="100000">
                <a:srgbClr val="00B0F0">
                  <a:tint val="66000"/>
                  <a:satMod val="160000"/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phép tính: </a:t>
            </a:r>
            <a:r>
              <a:rPr lang="vi-V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(-35,3) . 4,1</a:t>
            </a:r>
            <a:endParaRPr lang="en-US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77273257-8C1F-491A-9D11-48CE976E68E7}"/>
              </a:ext>
            </a:extLst>
          </p:cNvPr>
          <p:cNvSpPr/>
          <p:nvPr/>
        </p:nvSpPr>
        <p:spPr>
          <a:xfrm>
            <a:off x="104502" y="3213463"/>
            <a:ext cx="7628709" cy="2560321"/>
          </a:xfrm>
          <a:prstGeom prst="wedgeEllipseCallout">
            <a:avLst>
              <a:gd name="adj1" fmla="val 59331"/>
              <a:gd name="adj2" fmla="val 40278"/>
            </a:avLst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(-35,3) . 4,1 </a:t>
            </a:r>
          </a:p>
          <a:p>
            <a:pPr algn="just"/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= -(35,3 . 4,1) </a:t>
            </a:r>
          </a:p>
          <a:p>
            <a:pPr algn="just"/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= -144,73</a:t>
            </a:r>
            <a:endParaRPr lang="en-US" sz="36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:a16="http://schemas.microsoft.com/office/drawing/2014/main" id="{C07097EA-066F-460D-8855-A84860AC6B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501" y="5390081"/>
            <a:ext cx="2020013" cy="1467919"/>
          </a:xfrm>
          <a:prstGeom prst="rect">
            <a:avLst/>
          </a:prstGeom>
        </p:spPr>
      </p:pic>
      <p:pic>
        <p:nvPicPr>
          <p:cNvPr id="5" name="Picture 12" descr="Digit 6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817"/>
            <a:ext cx="20574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86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xit" presetSubtype="0" fill="hold" nodeType="withEffect">
                                  <p:stCondLst>
                                    <p:cond delay="6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61558" y1="7051" x2="64935" y2="23397"/>
                        <a14:foregroundMark x1="89610" y1="9615" x2="91948" y2="28205"/>
                        <a14:foregroundMark x1="59740" y1="9615" x2="55584" y2="240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705" y="4733160"/>
            <a:ext cx="1744050" cy="141336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5E04D67-35E6-4B52-B2F1-68BDA2BB9371}"/>
              </a:ext>
            </a:extLst>
          </p:cNvPr>
          <p:cNvSpPr/>
          <p:nvPr/>
        </p:nvSpPr>
        <p:spPr>
          <a:xfrm>
            <a:off x="2859773" y="280407"/>
            <a:ext cx="9144000" cy="1828800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phép tính: </a:t>
            </a:r>
            <a:r>
              <a:rPr lang="vi-V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(-3,25) . (-0,21)</a:t>
            </a:r>
            <a:endParaRPr lang="en-US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F2309DAF-E007-4822-A20D-6978C1FDADB4}"/>
              </a:ext>
            </a:extLst>
          </p:cNvPr>
          <p:cNvSpPr/>
          <p:nvPr/>
        </p:nvSpPr>
        <p:spPr>
          <a:xfrm>
            <a:off x="1467898" y="2390503"/>
            <a:ext cx="8895807" cy="2560321"/>
          </a:xfrm>
          <a:prstGeom prst="wedgeEllipseCallout">
            <a:avLst>
              <a:gd name="adj1" fmla="val 57631"/>
              <a:gd name="adj2" fmla="val 55074"/>
            </a:avLst>
          </a:prstGeom>
          <a:gradFill flip="none" rotWithShape="1">
            <a:gsLst>
              <a:gs pos="0">
                <a:srgbClr val="66FFFF">
                  <a:shade val="30000"/>
                  <a:satMod val="115000"/>
                </a:srgbClr>
              </a:gs>
              <a:gs pos="50000">
                <a:srgbClr val="66FFFF">
                  <a:shade val="67500"/>
                  <a:satMod val="115000"/>
                </a:srgbClr>
              </a:gs>
              <a:gs pos="100000">
                <a:srgbClr val="66FFFF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66FFFF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vi-VN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(-3,25) . (-0,21)</a:t>
            </a:r>
          </a:p>
          <a:p>
            <a:pPr algn="just"/>
            <a:r>
              <a:rPr lang="vi-VN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= 3,25 . 0,21</a:t>
            </a:r>
          </a:p>
          <a:p>
            <a:pPr algn="just"/>
            <a:r>
              <a:rPr lang="vi-VN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= 0,6825</a:t>
            </a:r>
            <a:endParaRPr lang="en-US" sz="36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12" descr="Digit 6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77" y="554405"/>
            <a:ext cx="20574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35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xit" presetSubtype="0" fill="hold" nodeType="withEffect">
                                  <p:stCondLst>
                                    <p:cond delay="6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0802" y1="75714" x2="69628" y2="76286"/>
                        <a14:foregroundMark x1="39685" y1="80286" x2="60458" y2="79286"/>
                        <a14:foregroundMark x1="39398" y1="7143" x2="45129" y2="17571"/>
                        <a14:foregroundMark x1="59456" y1="5714" x2="58596" y2="17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994" y="5229542"/>
            <a:ext cx="1623806" cy="1628458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B3B2471-7B57-4455-8D69-F82DF950EC0F}"/>
              </a:ext>
            </a:extLst>
          </p:cNvPr>
          <p:cNvSpPr/>
          <p:nvPr/>
        </p:nvSpPr>
        <p:spPr>
          <a:xfrm>
            <a:off x="2917647" y="0"/>
            <a:ext cx="9144000" cy="1828800"/>
          </a:xfrm>
          <a:prstGeom prst="round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phép tính:</a:t>
            </a:r>
          </a:p>
          <a:p>
            <a:pPr algn="ctr"/>
            <a:r>
              <a:rPr lang="vi-V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3,2 + 2,7 . 12,34</a:t>
            </a:r>
            <a:endParaRPr lang="en-US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251148C3-EDC0-4FCB-A98C-1176C84A6EA9}"/>
              </a:ext>
            </a:extLst>
          </p:cNvPr>
          <p:cNvSpPr/>
          <p:nvPr/>
        </p:nvSpPr>
        <p:spPr>
          <a:xfrm>
            <a:off x="1467898" y="2390503"/>
            <a:ext cx="8895807" cy="2560321"/>
          </a:xfrm>
          <a:prstGeom prst="wedgeEllipseCallout">
            <a:avLst>
              <a:gd name="adj1" fmla="val 52051"/>
              <a:gd name="adj2" fmla="val 67829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3,2 + 2,7 . 12,34</a:t>
            </a:r>
          </a:p>
          <a:p>
            <a:pPr algn="just"/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= 3,2 + 33,318</a:t>
            </a:r>
          </a:p>
          <a:p>
            <a:pPr algn="just"/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= 36,518</a:t>
            </a:r>
            <a:endParaRPr lang="en-US" sz="36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12" descr="Digit 6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53" y="349250"/>
            <a:ext cx="20574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561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xit" presetSubtype="0" fill="hold" nodeType="withEffect">
                                  <p:stCondLst>
                                    <p:cond delay="6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998" y="5857459"/>
            <a:ext cx="2340802" cy="787559"/>
          </a:xfrm>
          <a:prstGeom prst="rect">
            <a:avLst/>
          </a:prstGeom>
        </p:spPr>
      </p:pic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5568" y1="6319" x2="45622" y2="26179"/>
                        <a14:foregroundMark x1="63351" y1="5918" x2="52432" y2="29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06" y="4989325"/>
            <a:ext cx="1495043" cy="1611414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A98075E-F2B8-4789-8D6C-7E9BB0F99500}"/>
              </a:ext>
            </a:extLst>
          </p:cNvPr>
          <p:cNvSpPr/>
          <p:nvPr/>
        </p:nvSpPr>
        <p:spPr>
          <a:xfrm>
            <a:off x="3048000" y="108386"/>
            <a:ext cx="9144000" cy="1828800"/>
          </a:xfrm>
          <a:prstGeom prst="round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phép tính:</a:t>
            </a:r>
          </a:p>
          <a:p>
            <a:pPr algn="ctr"/>
            <a:r>
              <a:rPr lang="vi-V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(-13,58) . (2,35 – 12,5)</a:t>
            </a:r>
            <a:endParaRPr lang="en-US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F08E76F7-EF7F-4070-9DC6-AAA1D14F5DC6}"/>
              </a:ext>
            </a:extLst>
          </p:cNvPr>
          <p:cNvSpPr/>
          <p:nvPr/>
        </p:nvSpPr>
        <p:spPr>
          <a:xfrm>
            <a:off x="1467898" y="2390503"/>
            <a:ext cx="8895807" cy="2560321"/>
          </a:xfrm>
          <a:prstGeom prst="wedgeEllipseCallout">
            <a:avLst>
              <a:gd name="adj1" fmla="val 48527"/>
              <a:gd name="adj2" fmla="val 68849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(-13,58) . (2,35 – 12,5)</a:t>
            </a:r>
          </a:p>
          <a:p>
            <a:pPr algn="just"/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= (-13,58) . [-(12,5 – 2,35)]</a:t>
            </a:r>
          </a:p>
          <a:p>
            <a:pPr algn="just"/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= (-13,58) . (-10,15)</a:t>
            </a:r>
          </a:p>
          <a:p>
            <a:pPr algn="just"/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= 13,58 . 10,15 = 13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r>
              <a:rPr lang="vi-VN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837</a:t>
            </a:r>
            <a:endParaRPr lang="en-US" sz="36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12" descr="Digit 6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98" y="247282"/>
            <a:ext cx="20574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83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xit" presetSubtype="0" fill="hold" nodeType="withEffect">
                                  <p:stCondLst>
                                    <p:cond delay="6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3A85641E-5261-4499-9D6D-961847A173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243" y="5600700"/>
            <a:ext cx="1975757" cy="1257300"/>
          </a:xfrm>
          <a:prstGeom prst="rect">
            <a:avLst/>
          </a:prstGeom>
        </p:spPr>
      </p:pic>
      <p:pic>
        <p:nvPicPr>
          <p:cNvPr id="9" name="Picture 8">
            <a:hlinkClick r:id="rId3" action="ppaction://hlinksldjump"/>
            <a:extLst>
              <a:ext uri="{FF2B5EF4-FFF2-40B4-BE49-F238E27FC236}">
                <a16:creationId xmlns:a16="http://schemas.microsoft.com/office/drawing/2014/main" id="{91CB3407-4E1A-41C8-9C67-49B93BC38C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20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2933" y="4923923"/>
            <a:ext cx="1480128" cy="1510294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6400F88-D000-4DBA-A1A5-CF03E2414A69}"/>
              </a:ext>
            </a:extLst>
          </p:cNvPr>
          <p:cNvSpPr/>
          <p:nvPr/>
        </p:nvSpPr>
        <p:spPr>
          <a:xfrm>
            <a:off x="2799061" y="85272"/>
            <a:ext cx="9144000" cy="182880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0"/>
                  <a:tint val="66000"/>
                  <a:satMod val="160000"/>
                </a:schemeClr>
              </a:gs>
              <a:gs pos="50000">
                <a:schemeClr val="accent2">
                  <a:lumMod val="50000"/>
                  <a:tint val="44500"/>
                  <a:satMod val="160000"/>
                </a:schemeClr>
              </a:gs>
              <a:gs pos="100000">
                <a:schemeClr val="accent2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phép tính:</a:t>
            </a:r>
          </a:p>
          <a:p>
            <a:pPr algn="ctr"/>
            <a:r>
              <a:rPr lang="vi-V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(12,47 – 2,33) . [(-2,35) + (-5,4)]</a:t>
            </a:r>
            <a:endParaRPr lang="en-US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BF03C3A4-2D96-4AA9-9A76-AEF7B1B71E31}"/>
              </a:ext>
            </a:extLst>
          </p:cNvPr>
          <p:cNvSpPr/>
          <p:nvPr/>
        </p:nvSpPr>
        <p:spPr>
          <a:xfrm>
            <a:off x="1467898" y="2390503"/>
            <a:ext cx="8895807" cy="2873828"/>
          </a:xfrm>
          <a:prstGeom prst="wedgeEllipseCallout">
            <a:avLst>
              <a:gd name="adj1" fmla="val 58072"/>
              <a:gd name="adj2" fmla="val 39193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(12,47 – 2,33) . [(-2,35) + (-5,4)]</a:t>
            </a:r>
          </a:p>
          <a:p>
            <a:pPr algn="just"/>
            <a:r>
              <a:rPr lang="vi-VN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10,14 . [-(2,35 + 5,4)]</a:t>
            </a:r>
          </a:p>
          <a:p>
            <a:pPr algn="just"/>
            <a:r>
              <a:rPr lang="vi-VN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10,14 . (-7,75)</a:t>
            </a:r>
          </a:p>
          <a:p>
            <a:pPr algn="just"/>
            <a:r>
              <a:rPr lang="vi-VN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-(10,14 . 7,75) = -78,585</a:t>
            </a:r>
            <a:endParaRPr lang="en-US" sz="36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2" descr="Digit 6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08" y="185195"/>
            <a:ext cx="20574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630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xit" presetSubtype="0" fill="hold" nodeType="withEffect">
                                  <p:stCondLst>
                                    <p:cond delay="6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11"/>
          <p:cNvSpPr/>
          <p:nvPr/>
        </p:nvSpPr>
        <p:spPr>
          <a:xfrm rot="5400000">
            <a:off x="-187906" y="184900"/>
            <a:ext cx="3103563" cy="2733845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8" rIns="91426" bIns="45718"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805" y="521533"/>
            <a:ext cx="2700337" cy="184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211" y="198549"/>
            <a:ext cx="2700337" cy="184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186" y="522678"/>
            <a:ext cx="2901951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 rot="18752084">
            <a:off x="-320502" y="925895"/>
            <a:ext cx="2768252" cy="478880"/>
          </a:xfrm>
          <a:prstGeom prst="rect">
            <a:avLst/>
          </a:prstGeom>
          <a:ln>
            <a:noFill/>
          </a:ln>
        </p:spPr>
        <p:txBody>
          <a:bodyPr vert="horz" wrap="square" lIns="91426" tIns="45718" rIns="91426" bIns="45718" rtlCol="0">
            <a:noAutofit/>
          </a:bodyPr>
          <a:lstStyle/>
          <a:p>
            <a:pPr algn="just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 THÍCH</a:t>
            </a: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687" y="2806726"/>
            <a:ext cx="2008188" cy="230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>
            <a:extLst>
              <a:ext uri="{FF2B5EF4-FFF2-40B4-BE49-F238E27FC236}">
                <a16:creationId xmlns:a16="http://schemas.microsoft.com/office/drawing/2014/main" id="{E033C5D4-AC20-47B0-87A0-DF30815F8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505" y="2886898"/>
            <a:ext cx="1606731" cy="236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3C0ACC4-FF71-4481-88B5-BB39D4F334F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021" y="2550940"/>
            <a:ext cx="2700337" cy="270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3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/>
          <p:nvPr/>
        </p:nvSpPr>
        <p:spPr>
          <a:xfrm>
            <a:off x="1704108" y="206102"/>
            <a:ext cx="9749177" cy="5617027"/>
          </a:xfrm>
          <a:prstGeom prst="rect">
            <a:avLst/>
          </a:prstGeom>
          <a:solidFill>
            <a:srgbClr val="EB8208"/>
          </a:solidFill>
        </p:spPr>
      </p:sp>
      <p:sp>
        <p:nvSpPr>
          <p:cNvPr id="8" name="Rounded Rectangle 7"/>
          <p:cNvSpPr/>
          <p:nvPr/>
        </p:nvSpPr>
        <p:spPr>
          <a:xfrm>
            <a:off x="5551178" y="1362891"/>
            <a:ext cx="4800600" cy="2286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33648" y="2094633"/>
            <a:ext cx="263565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err="1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KHỞI</a:t>
            </a:r>
            <a:r>
              <a:rPr lang="en-US" sz="32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 </a:t>
            </a:r>
            <a:r>
              <a:rPr lang="en-US" sz="3200" b="1" dirty="0" err="1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ĐỘNG</a:t>
            </a:r>
            <a:endParaRPr lang="en-US" sz="32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Hình ảnh Chồng Sách | Mẫu PSD và Vector &amp;amp; PNG Miễn phí Tải - Pikbest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583" y="2652203"/>
            <a:ext cx="323850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3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5568" y1="6319" x2="45622" y2="26179"/>
                        <a14:foregroundMark x1="63351" y1="5918" x2="52432" y2="29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649" y="3573641"/>
            <a:ext cx="1209293" cy="1303422"/>
          </a:xfrm>
          <a:prstGeom prst="rect">
            <a:avLst/>
          </a:prstGeom>
        </p:spPr>
      </p:pic>
      <p:pic>
        <p:nvPicPr>
          <p:cNvPr id="46" name="Picture 11" descr="C:\Users\ADMIN\Desktop\Tai nguyen thiet ke tro choi\Angry birds epic birds\1505573783630 (2)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631" y="2378514"/>
            <a:ext cx="1069648" cy="58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huEchConBeat-V.A-408969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6312" y="0"/>
            <a:ext cx="410817" cy="41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4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 numSld="999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" y="0"/>
            <a:ext cx="12121896" cy="6858000"/>
          </a:xfrm>
          <a:prstGeom prst="rect">
            <a:avLst/>
          </a:prstGeom>
        </p:spPr>
      </p:pic>
      <p:sp>
        <p:nvSpPr>
          <p:cNvPr id="4" name="AutoShape 2"/>
          <p:cNvSpPr>
            <a:spLocks noGrp="1"/>
          </p:cNvSpPr>
          <p:nvPr>
            <p:ph idx="1"/>
          </p:nvPr>
        </p:nvSpPr>
        <p:spPr>
          <a:xfrm>
            <a:off x="838200" y="1825625"/>
            <a:ext cx="10034016" cy="3002407"/>
          </a:xfrm>
          <a:prstGeom prst="rect">
            <a:avLst/>
          </a:prstGeom>
          <a:solidFill>
            <a:srgbClr val="00FF00"/>
          </a:solidFill>
        </p:spPr>
        <p:txBody>
          <a:bodyPr>
            <a:norm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tỏm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6" name="Oval 5"/>
          <p:cNvSpPr/>
          <p:nvPr/>
        </p:nvSpPr>
        <p:spPr>
          <a:xfrm>
            <a:off x="2066544" y="426718"/>
            <a:ext cx="8385048" cy="107115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40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570" y="1686771"/>
            <a:ext cx="1893401" cy="63703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89" y="3306302"/>
            <a:ext cx="1975757" cy="12573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47" y="3306302"/>
            <a:ext cx="1975757" cy="12573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249" y="3926570"/>
            <a:ext cx="1893401" cy="637032"/>
          </a:xfrm>
          <a:prstGeom prst="rect">
            <a:avLst/>
          </a:prstGeom>
        </p:spPr>
      </p:pic>
      <p:pic>
        <p:nvPicPr>
          <p:cNvPr id="38" name="Picture 3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30802" y1="75714" x2="69628" y2="76286"/>
                        <a14:foregroundMark x1="39685" y1="80286" x2="60458" y2="79286"/>
                        <a14:foregroundMark x1="39398" y1="7143" x2="45129" y2="17571"/>
                        <a14:foregroundMark x1="59456" y1="5714" x2="58596" y2="17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416" y="585282"/>
            <a:ext cx="1414645" cy="1418698"/>
          </a:xfrm>
          <a:prstGeom prst="rect">
            <a:avLst/>
          </a:prstGeom>
        </p:spPr>
      </p:pic>
      <p:pic>
        <p:nvPicPr>
          <p:cNvPr id="22" name="Picture 21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17" y="2772778"/>
            <a:ext cx="1753487" cy="1274238"/>
          </a:xfrm>
          <a:prstGeom prst="rect">
            <a:avLst/>
          </a:prstGeom>
        </p:spPr>
      </p:pic>
      <p:pic>
        <p:nvPicPr>
          <p:cNvPr id="24" name="Picture 23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920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479" y="2629525"/>
            <a:ext cx="1480128" cy="1510294"/>
          </a:xfrm>
          <a:prstGeom prst="rect">
            <a:avLst/>
          </a:prstGeom>
        </p:spPr>
      </p:pic>
      <p:pic>
        <p:nvPicPr>
          <p:cNvPr id="23" name="Picture 22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>
                        <a14:foregroundMark x1="35568" y1="6319" x2="45622" y2="26179"/>
                        <a14:foregroundMark x1="63351" y1="5918" x2="52432" y2="29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258" y="2947313"/>
            <a:ext cx="1209293" cy="130342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4673">
            <a:off x="3868873" y="2565377"/>
            <a:ext cx="1893401" cy="637032"/>
          </a:xfrm>
          <a:prstGeom prst="rect">
            <a:avLst/>
          </a:prstGeom>
        </p:spPr>
      </p:pic>
      <p:pic>
        <p:nvPicPr>
          <p:cNvPr id="42" name="Picture 41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0" r="100000">
                        <a14:foregroundMark x1="61558" y1="7051" x2="64935" y2="23397"/>
                        <a14:foregroundMark x1="89610" y1="9615" x2="91948" y2="28205"/>
                        <a14:foregroundMark x1="59740" y1="9615" x2="55584" y2="240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270" y="1736713"/>
            <a:ext cx="1543813" cy="125109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06DAC587-72B5-4EF6-8DC4-68F714C9431D}"/>
              </a:ext>
            </a:extLst>
          </p:cNvPr>
          <p:cNvSpPr/>
          <p:nvPr/>
        </p:nvSpPr>
        <p:spPr>
          <a:xfrm>
            <a:off x="858805" y="4400550"/>
            <a:ext cx="548640" cy="548640"/>
          </a:xfrm>
          <a:prstGeom prst="ellipse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2C19261-982D-4C55-A36B-B998D91BC075}"/>
              </a:ext>
            </a:extLst>
          </p:cNvPr>
          <p:cNvSpPr/>
          <p:nvPr/>
        </p:nvSpPr>
        <p:spPr>
          <a:xfrm>
            <a:off x="4633292" y="3163934"/>
            <a:ext cx="548640" cy="548640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AD8202D-07A3-466F-86ED-E18EFF4F3BA6}"/>
              </a:ext>
            </a:extLst>
          </p:cNvPr>
          <p:cNvSpPr/>
          <p:nvPr/>
        </p:nvSpPr>
        <p:spPr>
          <a:xfrm>
            <a:off x="8578569" y="2339789"/>
            <a:ext cx="548640" cy="548640"/>
          </a:xfrm>
          <a:prstGeom prst="ellipse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93748AE-FC3C-4404-A51C-D80F35F79EB0}"/>
              </a:ext>
            </a:extLst>
          </p:cNvPr>
          <p:cNvSpPr/>
          <p:nvPr/>
        </p:nvSpPr>
        <p:spPr>
          <a:xfrm>
            <a:off x="6457584" y="4596683"/>
            <a:ext cx="548640" cy="548640"/>
          </a:xfrm>
          <a:prstGeom prst="ellipse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20E1010-DA09-4CFC-B12F-B1B9B527C6D7}"/>
              </a:ext>
            </a:extLst>
          </p:cNvPr>
          <p:cNvSpPr/>
          <p:nvPr/>
        </p:nvSpPr>
        <p:spPr>
          <a:xfrm>
            <a:off x="10784555" y="4400550"/>
            <a:ext cx="548640" cy="548640"/>
          </a:xfrm>
          <a:prstGeom prst="ellipse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09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6 -2.22222E-6 L 0.04076 0.08866 C 0.04922 0.10741 0.05404 0.13519 0.05404 0.16435 C 0.05404 0.19746 0.04922 0.22384 0.04076 0.24259 L 0.00326 0.33148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" y="1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98 -4.44444E-6 L 0.03763 0.147 C 0.04805 0.17801 0.05404 0.22431 0.05404 0.27269 C 0.05404 0.32755 0.04805 0.3713 0.03763 0.40232 L -0.00898 0.54954 " pathEditMode="relative" rAng="0" ptsTypes="AAAAA">
                                      <p:cBhvr>
                                        <p:cTn id="1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1" y="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59 1.48148E-6 L 0.03685 0.10694 C 0.04779 0.12963 0.05404 0.16342 0.05404 0.19861 C 0.05404 0.23866 0.04779 0.2706 0.03685 0.29329 L -0.01159 0.40046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2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15 2.59259E-6 L 0.02995 0.16805 C 0.04531 0.2037 0.05404 0.25671 0.05404 0.3118 C 0.05404 0.37477 0.04531 0.42477 0.02995 0.46041 L -0.03815 0.6287 " pathEditMode="relative" rAng="0" ptsTypes="AAAAA">
                                      <p:cBhvr>
                                        <p:cTn id="2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3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1.48148E-6 L 0.03985 0.10787 C 0.04883 0.13055 0.05404 0.16458 0.05404 0.20023 C 0.05404 0.24051 0.04883 0.27268 0.03985 0.29537 L -0.00039 0.40347 " pathEditMode="relative" rAng="0" ptsTypes="AAA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1" y="2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 descr="Cảm ơn các bạn đã tham gia vào Mini... - Oktoberfest Vietnam | Facebook"/>
          <p:cNvSpPr>
            <a:spLocks noChangeAspect="1" noChangeArrowheads="1"/>
          </p:cNvSpPr>
          <p:nvPr/>
        </p:nvSpPr>
        <p:spPr bwMode="auto">
          <a:xfrm>
            <a:off x="155574" y="-144463"/>
            <a:ext cx="2356131" cy="235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8" descr="Cảm ơn các bạn đã tham gia vào Mini... - Oktoberfest Vietnam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8" name="Picture 10" descr="Không có mô tả ảnh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200"/>
            <a:ext cx="12191999" cy="686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5568" y1="6319" x2="45622" y2="26179"/>
                        <a14:foregroundMark x1="63351" y1="5918" x2="52432" y2="29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990" y="3520513"/>
            <a:ext cx="3032567" cy="32686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5568" y1="6319" x2="45622" y2="26179"/>
                        <a14:foregroundMark x1="63351" y1="5918" x2="52432" y2="29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931" y="3606856"/>
            <a:ext cx="2872352" cy="309593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1319514" y="254643"/>
            <a:ext cx="9711159" cy="22686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VỜI</a:t>
            </a:r>
            <a:r>
              <a:rPr 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28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EM </a:t>
            </a:r>
            <a:r>
              <a:rPr lang="en-US" sz="28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3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RINGIN.WAV"/>
          </p:stSnd>
        </p:sndAc>
      </p:transition>
    </mc:Choice>
    <mc:Fallback xmlns="">
      <p:transition spd="slow">
        <p:sndAc>
          <p:stSnd>
            <p:snd r:embed="rId6" name="RINGIN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/>
          <p:nvPr/>
        </p:nvSpPr>
        <p:spPr>
          <a:xfrm>
            <a:off x="1704108" y="21480"/>
            <a:ext cx="9749177" cy="5617027"/>
          </a:xfrm>
          <a:prstGeom prst="rect">
            <a:avLst/>
          </a:prstGeom>
          <a:solidFill>
            <a:srgbClr val="EB8208"/>
          </a:solidFill>
        </p:spPr>
      </p:sp>
      <p:sp>
        <p:nvSpPr>
          <p:cNvPr id="8" name="Rounded Rectangle 7"/>
          <p:cNvSpPr/>
          <p:nvPr/>
        </p:nvSpPr>
        <p:spPr>
          <a:xfrm>
            <a:off x="2304288" y="1362891"/>
            <a:ext cx="9025128" cy="158147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58148" y="1894737"/>
            <a:ext cx="551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err="1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endParaRPr lang="en-US" sz="32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Hình ảnh Chồng Sách | Mẫu PSD và Vector &amp;amp; PNG Miễn phí Tải - Pikbest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583" y="2652203"/>
            <a:ext cx="323850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B1CC5859-0915-4851-9059-1304C70B1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289" y="2707996"/>
            <a:ext cx="2165045" cy="3059551"/>
          </a:xfrm>
          <a:prstGeom prst="rect">
            <a:avLst/>
          </a:prstGeom>
        </p:spPr>
      </p:pic>
      <p:pic>
        <p:nvPicPr>
          <p:cNvPr id="10" name="图片 2">
            <a:extLst>
              <a:ext uri="{FF2B5EF4-FFF2-40B4-BE49-F238E27FC236}">
                <a16:creationId xmlns:a16="http://schemas.microsoft.com/office/drawing/2014/main" id="{BA6A8F35-055B-4386-B45A-FC59BE7D87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6" b="48378"/>
          <a:stretch>
            <a:fillRect/>
          </a:stretch>
        </p:blipFill>
        <p:spPr>
          <a:xfrm>
            <a:off x="7796783" y="5726669"/>
            <a:ext cx="3014123" cy="109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1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7&quot;/&gt;&lt;/object&gt;&lt;object type=&quot;3&quot; unique_id=&quot;10004&quot;&gt;&lt;property id=&quot;20148&quot; value=&quot;5&quot;/&gt;&lt;property id=&quot;20300&quot; value=&quot;Slide 2&quot;/&gt;&lt;property id=&quot;20307&quot; value=&quot;256&quot;/&gt;&lt;/object&gt;&lt;object type=&quot;3&quot; unique_id=&quot;10005&quot;&gt;&lt;property id=&quot;20148&quot; value=&quot;5&quot;/&gt;&lt;property id=&quot;20300&quot; value=&quot;Slide 3&quot;/&gt;&lt;property id=&quot;20307&quot; value=&quot;257&quot;/&gt;&lt;/object&gt;&lt;object type=&quot;3&quot; unique_id=&quot;10006&quot;&gt;&lt;property id=&quot;20148&quot; value=&quot;5&quot;/&gt;&lt;property id=&quot;20300&quot; value=&quot;Slide 4&quot;/&gt;&lt;property id=&quot;20307&quot; value=&quot;258&quot;/&gt;&lt;/object&gt;&lt;object type=&quot;3&quot; unique_id=&quot;10007&quot;&gt;&lt;property id=&quot;20148&quot; value=&quot;5&quot;/&gt;&lt;property id=&quot;20300&quot; value=&quot;Slide 5&quot;/&gt;&lt;property id=&quot;20307&quot; value=&quot;259&quot;/&gt;&lt;/object&gt;&lt;object type=&quot;3&quot; unique_id=&quot;10008&quot;&gt;&lt;property id=&quot;20148&quot; value=&quot;5&quot;/&gt;&lt;property id=&quot;20300&quot; value=&quot;Slide 6&quot;/&gt;&lt;property id=&quot;20307&quot; value=&quot;260&quot;/&gt;&lt;/object&gt;&lt;object type=&quot;3&quot; unique_id=&quot;10009&quot;&gt;&lt;property id=&quot;20148&quot; value=&quot;5&quot;/&gt;&lt;property id=&quot;20300&quot; value=&quot;Slide 7&quot;/&gt;&lt;property id=&quot;20307&quot; value=&quot;261&quot;/&gt;&lt;/object&gt;&lt;object type=&quot;3&quot; unique_id=&quot;10010&quot;&gt;&lt;property id=&quot;20148&quot; value=&quot;5&quot;/&gt;&lt;property id=&quot;20300&quot; value=&quot;Slide 8&quot;/&gt;&lt;property id=&quot;20307&quot; value=&quot;262&quot;/&gt;&lt;/object&gt;&lt;object type=&quot;3&quot; unique_id=&quot;10011&quot;&gt;&lt;property id=&quot;20148&quot; value=&quot;5&quot;/&gt;&lt;property id=&quot;20300&quot; value=&quot;Slide 9&quot;/&gt;&lt;property id=&quot;20307&quot; value=&quot;263&quot;/&gt;&lt;/object&gt;&lt;object type=&quot;3&quot; unique_id=&quot;10012&quot;&gt;&lt;property id=&quot;20148&quot; value=&quot;5&quot;/&gt;&lt;property id=&quot;20300&quot; value=&quot;Slide 10&quot;/&gt;&lt;property id=&quot;20307&quot; value=&quot;264&quot;/&gt;&lt;/object&gt;&lt;object type=&quot;3&quot; unique_id=&quot;10013&quot;&gt;&lt;property id=&quot;20148&quot; value=&quot;5&quot;/&gt;&lt;property id=&quot;20300&quot; value=&quot;Slide 11&quot;/&gt;&lt;property id=&quot;20307&quot; value=&quot;265&quot;/&gt;&lt;/object&gt;&lt;object type=&quot;3&quot; unique_id=&quot;10014&quot;&gt;&lt;property id=&quot;20148&quot; value=&quot;5&quot;/&gt;&lt;property id=&quot;20300&quot; value=&quot;Slide 12&quot;/&gt;&lt;property id=&quot;20307&quot; value=&quot;266&quot;/&gt;&lt;/object&gt;&lt;object type=&quot;3&quot; unique_id=&quot;10057&quot;&gt;&lt;property id=&quot;20148&quot; value=&quot;5&quot;/&gt;&lt;property id=&quot;20300&quot; value=&quot;Slide 13&quot;/&gt;&lt;property id=&quot;20307&quot; value=&quot;268&quot;/&gt;&lt;/object&gt;&lt;/object&gt;&lt;object type=&quot;8&quot; unique_id=&quot;1002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2086</TotalTime>
  <Words>1223</Words>
  <Application>Microsoft Office PowerPoint</Application>
  <PresentationFormat>Màn hình rộng</PresentationFormat>
  <Paragraphs>135</Paragraphs>
  <Slides>28</Slides>
  <Notes>3</Notes>
  <HiddenSlides>0</HiddenSlides>
  <MMClips>1</MMClips>
  <ScaleCrop>false</ScaleCrop>
  <HeadingPairs>
    <vt:vector size="4" baseType="variant">
      <vt:variant>
        <vt:lpstr>Chủ đề</vt:lpstr>
      </vt:variant>
      <vt:variant>
        <vt:i4>1</vt:i4>
      </vt:variant>
      <vt:variant>
        <vt:lpstr>Tiêu đề Bản chiếu</vt:lpstr>
      </vt:variant>
      <vt:variant>
        <vt:i4>28</vt:i4>
      </vt:variant>
    </vt:vector>
  </HeadingPairs>
  <TitlesOfParts>
    <vt:vector size="29" baseType="lpstr"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BÀI 29: TÍNH TOÁN VỚI SỐ THẬP PHÂN (Tiết 3)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Tuan Anh</dc:creator>
  <cp:lastModifiedBy>GV Hùng Nguyễn Bá</cp:lastModifiedBy>
  <cp:revision>147</cp:revision>
  <dcterms:created xsi:type="dcterms:W3CDTF">2018-08-07T02:06:19Z</dcterms:created>
  <dcterms:modified xsi:type="dcterms:W3CDTF">2023-03-01T15:27:35Z</dcterms:modified>
</cp:coreProperties>
</file>